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drawings/drawing1.xml" ContentType="application/vnd.openxmlformats-officedocument.drawingml.chartshapes+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charts/chart8.xml" ContentType="application/vnd.openxmlformats-officedocument.drawingml.chart+xml"/>
  <Override PartName="/ppt/theme/themeOverride8.xml" ContentType="application/vnd.openxmlformats-officedocument.themeOverride+xml"/>
  <Override PartName="/ppt/charts/chart9.xml" ContentType="application/vnd.openxmlformats-officedocument.drawingml.chart+xml"/>
  <Override PartName="/ppt/theme/themeOverride9.xml" ContentType="application/vnd.openxmlformats-officedocument.themeOverride+xml"/>
  <Override PartName="/ppt/charts/chart10.xml" ContentType="application/vnd.openxmlformats-officedocument.drawingml.chart+xml"/>
  <Override PartName="/ppt/theme/themeOverride10.xml" ContentType="application/vnd.openxmlformats-officedocument.themeOverride+xml"/>
  <Override PartName="/ppt/charts/chart11.xml" ContentType="application/vnd.openxmlformats-officedocument.drawingml.chart+xml"/>
  <Override PartName="/ppt/theme/themeOverride11.xml" ContentType="application/vnd.openxmlformats-officedocument.themeOverride+xml"/>
  <Override PartName="/ppt/notesSlides/notesSlide4.xml" ContentType="application/vnd.openxmlformats-officedocument.presentationml.notesSlide+xml"/>
  <Override PartName="/ppt/charts/chart12.xml" ContentType="application/vnd.openxmlformats-officedocument.drawingml.chart+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63" r:id="rId5"/>
    <p:sldId id="264" r:id="rId6"/>
    <p:sldId id="265" r:id="rId7"/>
    <p:sldId id="266" r:id="rId8"/>
    <p:sldId id="268" r:id="rId9"/>
    <p:sldId id="267" r:id="rId10"/>
    <p:sldId id="259" r:id="rId11"/>
    <p:sldId id="260" r:id="rId12"/>
    <p:sldId id="261" r:id="rId13"/>
    <p:sldId id="269" r:id="rId14"/>
    <p:sldId id="262" r:id="rId15"/>
  </p:sldIdLst>
  <p:sldSz cx="9144000" cy="5143500" type="screen16x9"/>
  <p:notesSz cx="6858000" cy="9144000"/>
  <p:embeddedFontLst>
    <p:embeddedFont>
      <p:font typeface="Nunito" panose="020B0604020202020204" charset="0"/>
      <p:regular r:id="rId17"/>
      <p:bold r:id="rId18"/>
      <p:italic r:id="rId19"/>
      <p:boldItalic r:id="rId20"/>
    </p:embeddedFont>
    <p:embeddedFont>
      <p:font typeface="Maven Pro" panose="020B0604020202020204" charset="0"/>
      <p:regular r:id="rId21"/>
      <p:bold r:id="rId22"/>
    </p:embeddedFont>
    <p:embeddedFont>
      <p:font typeface="Titillium Web"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7" roundtripDataSignature="AMtx7mjPQChcynK0uSiMmFn/cMlX7yPp1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Style à thème 1 - Accentuation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Style à thème 1 - Accentuation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Style à thème 1 - Accentuation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Style léger 3 - Accentuation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0" autoAdjust="0"/>
    <p:restoredTop sz="94662" autoAdjust="0"/>
  </p:normalViewPr>
  <p:slideViewPr>
    <p:cSldViewPr snapToGrid="0">
      <p:cViewPr varScale="1">
        <p:scale>
          <a:sx n="88" d="100"/>
          <a:sy n="88" d="100"/>
        </p:scale>
        <p:origin x="-786" y="-96"/>
      </p:cViewPr>
      <p:guideLst>
        <p:guide orient="horz" pos="1620"/>
        <p:guide pos="2880"/>
      </p:guideLst>
    </p:cSldViewPr>
  </p:slideViewPr>
  <p:outlineViewPr>
    <p:cViewPr>
      <p:scale>
        <a:sx n="33" d="100"/>
        <a:sy n="33" d="100"/>
      </p:scale>
      <p:origin x="0" y="530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customschemas.google.com/relationships/presentationmetadata" Target="metadata"/><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0.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11.xlsx"/><Relationship Id="rId1" Type="http://schemas.openxmlformats.org/officeDocument/2006/relationships/themeOverride" Target="../theme/themeOverride11.xml"/></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[Données+Primero+Bank.xlsx]Feuil1!Tableau croisé dynamique1</c:name>
    <c:fmtId val="145"/>
  </c:pivotSource>
  <c:chart>
    <c:title>
      <c:tx>
        <c:rich>
          <a:bodyPr/>
          <a:lstStyle/>
          <a:p>
            <a:pPr>
              <a:defRPr sz="1400"/>
            </a:pPr>
            <a:r>
              <a:rPr lang="fr-FR" sz="1400" dirty="0"/>
              <a:t>Profil des clients </a:t>
            </a:r>
            <a:r>
              <a:rPr lang="fr-FR" sz="1400" dirty="0" smtClean="0">
                <a:solidFill>
                  <a:srgbClr val="FF0000"/>
                </a:solidFill>
              </a:rPr>
              <a:t>perdus</a:t>
            </a:r>
            <a:r>
              <a:rPr lang="fr-FR" sz="1400" dirty="0" smtClean="0"/>
              <a:t> </a:t>
            </a:r>
            <a:r>
              <a:rPr lang="fr-FR" sz="1400" dirty="0"/>
              <a:t>de la </a:t>
            </a:r>
            <a:r>
              <a:rPr lang="fr-FR" sz="1400" dirty="0" smtClean="0"/>
              <a:t>banque </a:t>
            </a:r>
            <a:r>
              <a:rPr lang="fr-FR" sz="1400" b="1" i="0" u="none" strike="noStrike" baseline="0" dirty="0" smtClean="0">
                <a:effectLst/>
              </a:rPr>
              <a:t>par genre et âge </a:t>
            </a:r>
            <a:r>
              <a:rPr lang="fr-FR" sz="1400" dirty="0" smtClean="0"/>
              <a:t> </a:t>
            </a:r>
            <a:endParaRPr lang="fr-FR" sz="1400" dirty="0"/>
          </a:p>
        </c:rich>
      </c:tx>
      <c:layout/>
      <c:overlay val="0"/>
    </c:title>
    <c:autoTitleDeleted val="0"/>
    <c:pivotFmts>
      <c:pivotFmt>
        <c:idx val="0"/>
      </c:pivotFmt>
      <c:pivotFmt>
        <c:idx val="1"/>
      </c:pivotFmt>
      <c:pivotFmt>
        <c:idx val="2"/>
      </c:pivotFmt>
      <c:pivotFmt>
        <c:idx val="3"/>
        <c:dLbl>
          <c:idx val="0"/>
          <c:spPr/>
          <c:txPr>
            <a:bodyPr/>
            <a:lstStyle/>
            <a:p>
              <a:pPr>
                <a:defRPr/>
              </a:pPr>
              <a:endParaRPr lang="fr-FR"/>
            </a:p>
          </c:txPr>
          <c:showLegendKey val="0"/>
          <c:showVal val="1"/>
          <c:showCatName val="0"/>
          <c:showSerName val="0"/>
          <c:showPercent val="0"/>
          <c:showBubbleSize val="0"/>
        </c:dLbl>
      </c:pivotFmt>
      <c:pivotFmt>
        <c:idx val="4"/>
      </c:pivotFmt>
      <c:pivotFmt>
        <c:idx val="5"/>
        <c:dLbl>
          <c:idx val="0"/>
          <c:spPr/>
          <c:txPr>
            <a:bodyPr/>
            <a:lstStyle/>
            <a:p>
              <a:pPr>
                <a:defRPr/>
              </a:pPr>
              <a:endParaRPr lang="fr-FR"/>
            </a:p>
          </c:txPr>
          <c:showLegendKey val="0"/>
          <c:showVal val="1"/>
          <c:showCatName val="0"/>
          <c:showSerName val="0"/>
          <c:showPercent val="0"/>
          <c:showBubbleSize val="0"/>
        </c:dLbl>
      </c:pivotFmt>
      <c:pivotFmt>
        <c:idx val="6"/>
      </c:pivotFmt>
      <c:pivotFmt>
        <c:idx val="7"/>
        <c:marker>
          <c:symbol val="none"/>
        </c:marker>
        <c:dLbl>
          <c:idx val="0"/>
          <c:spPr/>
          <c:txPr>
            <a:bodyPr/>
            <a:lstStyle/>
            <a:p>
              <a:pPr>
                <a:defRPr/>
              </a:pPr>
              <a:endParaRPr lang="fr-FR"/>
            </a:p>
          </c:txPr>
          <c:showLegendKey val="0"/>
          <c:showVal val="1"/>
          <c:showCatName val="0"/>
          <c:showSerName val="0"/>
          <c:showPercent val="0"/>
          <c:showBubbleSize val="0"/>
        </c:dLbl>
      </c:pivotFmt>
      <c:pivotFmt>
        <c:idx val="8"/>
        <c:marker>
          <c:symbol val="none"/>
        </c:marker>
        <c:dLbl>
          <c:idx val="0"/>
          <c:spPr/>
          <c:txPr>
            <a:bodyPr/>
            <a:lstStyle/>
            <a:p>
              <a:pPr>
                <a:defRPr/>
              </a:pPr>
              <a:endParaRPr lang="fr-FR"/>
            </a:p>
          </c:txPr>
          <c:showLegendKey val="0"/>
          <c:showVal val="1"/>
          <c:showCatName val="0"/>
          <c:showSerName val="0"/>
          <c:showPercent val="0"/>
          <c:showBubbleSize val="0"/>
        </c:dLbl>
      </c:pivotFmt>
      <c:pivotFmt>
        <c:idx val="9"/>
        <c:marker>
          <c:symbol val="none"/>
        </c:marker>
        <c:dLbl>
          <c:idx val="0"/>
          <c:spPr/>
          <c:txPr>
            <a:bodyPr/>
            <a:lstStyle/>
            <a:p>
              <a:pPr>
                <a:defRPr/>
              </a:pPr>
              <a:endParaRPr lang="fr-FR"/>
            </a:p>
          </c:txPr>
          <c:showLegendKey val="0"/>
          <c:showVal val="1"/>
          <c:showCatName val="0"/>
          <c:showSerName val="0"/>
          <c:showPercent val="0"/>
          <c:showBubbleSize val="0"/>
        </c:dLbl>
      </c:pivotFmt>
      <c:pivotFmt>
        <c:idx val="10"/>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barChart>
        <c:barDir val="col"/>
        <c:grouping val="clustered"/>
        <c:varyColors val="0"/>
        <c:ser>
          <c:idx val="0"/>
          <c:order val="0"/>
          <c:tx>
            <c:strRef>
              <c:f>Feuil1!$B$3</c:f>
              <c:strCache>
                <c:ptCount val="1"/>
                <c:pt idx="0">
                  <c:v>Moyenne de Âge du client</c:v>
                </c:pt>
              </c:strCache>
            </c:strRef>
          </c:tx>
          <c:invertIfNegative val="0"/>
          <c:dLbls>
            <c:txPr>
              <a:bodyPr/>
              <a:lstStyle/>
              <a:p>
                <a:pPr>
                  <a:defRPr sz="1200" b="1"/>
                </a:pPr>
                <a:endParaRPr lang="fr-FR"/>
              </a:p>
            </c:txPr>
            <c:showLegendKey val="0"/>
            <c:showVal val="1"/>
            <c:showCatName val="0"/>
            <c:showSerName val="0"/>
            <c:showPercent val="0"/>
            <c:showBubbleSize val="0"/>
            <c:showLeaderLines val="0"/>
          </c:dLbls>
          <c:cat>
            <c:strRef>
              <c:f>Feuil1!$A$4:$A$6</c:f>
              <c:strCache>
                <c:ptCount val="2"/>
                <c:pt idx="0">
                  <c:v>F</c:v>
                </c:pt>
                <c:pt idx="1">
                  <c:v>M</c:v>
                </c:pt>
              </c:strCache>
            </c:strRef>
          </c:cat>
          <c:val>
            <c:numRef>
              <c:f>Feuil1!$B$4:$B$6</c:f>
              <c:numCache>
                <c:formatCode>0.00</c:formatCode>
                <c:ptCount val="2"/>
                <c:pt idx="0">
                  <c:v>46.654506437768241</c:v>
                </c:pt>
                <c:pt idx="1">
                  <c:v>46.779829545454547</c:v>
                </c:pt>
              </c:numCache>
            </c:numRef>
          </c:val>
        </c:ser>
        <c:ser>
          <c:idx val="1"/>
          <c:order val="1"/>
          <c:tx>
            <c:strRef>
              <c:f>Feuil1!$C$3</c:f>
              <c:strCache>
                <c:ptCount val="1"/>
                <c:pt idx="0">
                  <c:v>Nombre de N° du client</c:v>
                </c:pt>
              </c:strCache>
            </c:strRef>
          </c:tx>
          <c:invertIfNegative val="0"/>
          <c:dLbls>
            <c:txPr>
              <a:bodyPr/>
              <a:lstStyle/>
              <a:p>
                <a:pPr>
                  <a:defRPr sz="1200" b="1"/>
                </a:pPr>
                <a:endParaRPr lang="fr-FR"/>
              </a:p>
            </c:txPr>
            <c:showLegendKey val="0"/>
            <c:showVal val="1"/>
            <c:showCatName val="0"/>
            <c:showSerName val="0"/>
            <c:showPercent val="0"/>
            <c:showBubbleSize val="0"/>
            <c:showLeaderLines val="0"/>
          </c:dLbls>
          <c:cat>
            <c:strRef>
              <c:f>Feuil1!$A$4:$A$6</c:f>
              <c:strCache>
                <c:ptCount val="2"/>
                <c:pt idx="0">
                  <c:v>F</c:v>
                </c:pt>
                <c:pt idx="1">
                  <c:v>M</c:v>
                </c:pt>
              </c:strCache>
            </c:strRef>
          </c:cat>
          <c:val>
            <c:numRef>
              <c:f>Feuil1!$C$4:$C$6</c:f>
              <c:numCache>
                <c:formatCode>0.00%</c:formatCode>
                <c:ptCount val="2"/>
                <c:pt idx="0">
                  <c:v>0.56968215158924207</c:v>
                </c:pt>
                <c:pt idx="1">
                  <c:v>0.43031784841075793</c:v>
                </c:pt>
              </c:numCache>
            </c:numRef>
          </c:val>
        </c:ser>
        <c:dLbls>
          <c:showLegendKey val="0"/>
          <c:showVal val="1"/>
          <c:showCatName val="0"/>
          <c:showSerName val="0"/>
          <c:showPercent val="0"/>
          <c:showBubbleSize val="0"/>
        </c:dLbls>
        <c:gapWidth val="150"/>
        <c:overlap val="-25"/>
        <c:axId val="127831040"/>
        <c:axId val="127832832"/>
      </c:barChart>
      <c:catAx>
        <c:axId val="127831040"/>
        <c:scaling>
          <c:orientation val="minMax"/>
        </c:scaling>
        <c:delete val="0"/>
        <c:axPos val="b"/>
        <c:majorTickMark val="none"/>
        <c:minorTickMark val="none"/>
        <c:tickLblPos val="nextTo"/>
        <c:crossAx val="127832832"/>
        <c:crosses val="autoZero"/>
        <c:auto val="1"/>
        <c:lblAlgn val="ctr"/>
        <c:lblOffset val="100"/>
        <c:noMultiLvlLbl val="0"/>
      </c:catAx>
      <c:valAx>
        <c:axId val="127832832"/>
        <c:scaling>
          <c:orientation val="minMax"/>
        </c:scaling>
        <c:delete val="1"/>
        <c:axPos val="l"/>
        <c:numFmt formatCode="0.00" sourceLinked="1"/>
        <c:majorTickMark val="none"/>
        <c:minorTickMark val="none"/>
        <c:tickLblPos val="nextTo"/>
        <c:crossAx val="127831040"/>
        <c:crosses val="autoZero"/>
        <c:crossBetween val="between"/>
      </c:valAx>
    </c:plotArea>
    <c:legend>
      <c:legendPos val="t"/>
      <c:layout/>
      <c:overlay val="0"/>
    </c:legend>
    <c:plotVisOnly val="1"/>
    <c:dispBlanksAs val="gap"/>
    <c:showDLblsOverMax val="0"/>
  </c:chart>
  <c:externalData r:id="rId2">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pivotSource>
    <c:name>[Données+Primero+Bank.xlsx]Feuil6!Tableau croisé dynamique7</c:name>
    <c:fmtId val="9"/>
  </c:pivotSource>
  <c:chart>
    <c:title>
      <c:tx>
        <c:rich>
          <a:bodyPr/>
          <a:lstStyle/>
          <a:p>
            <a:pPr>
              <a:defRPr/>
            </a:pPr>
            <a:endParaRPr lang="fr-FR" dirty="0"/>
          </a:p>
        </c:rich>
      </c:tx>
      <c:layout/>
      <c:overlay val="0"/>
    </c:title>
    <c:autoTitleDeleted val="0"/>
    <c:pivotFmts>
      <c:pivotFmt>
        <c:idx val="0"/>
        <c:dLbl>
          <c:idx val="0"/>
          <c:showLegendKey val="0"/>
          <c:showVal val="1"/>
          <c:showCatName val="0"/>
          <c:showSerName val="0"/>
          <c:showPercent val="0"/>
          <c:showBubbleSize val="0"/>
        </c:dLbl>
      </c:pivotFmt>
      <c:pivotFmt>
        <c:idx val="1"/>
        <c:dLbl>
          <c:idx val="0"/>
          <c:spPr/>
          <c:txPr>
            <a:bodyPr/>
            <a:lstStyle/>
            <a:p>
              <a:pPr>
                <a:defRPr/>
              </a:pPr>
              <a:endParaRPr lang="fr-FR"/>
            </a:p>
          </c:txPr>
          <c:showLegendKey val="0"/>
          <c:showVal val="1"/>
          <c:showCatName val="0"/>
          <c:showSerName val="0"/>
          <c:showPercent val="0"/>
          <c:showBubbleSize val="0"/>
        </c:dLbl>
      </c:pivotFmt>
      <c:pivotFmt>
        <c:idx val="2"/>
        <c:dLbl>
          <c:idx val="0"/>
          <c:showLegendKey val="0"/>
          <c:showVal val="1"/>
          <c:showCatName val="0"/>
          <c:showSerName val="0"/>
          <c:showPercent val="0"/>
          <c:showBubbleSize val="0"/>
        </c:dLbl>
      </c:pivotFmt>
      <c:pivotFmt>
        <c:idx val="3"/>
      </c:pivotFmt>
      <c:pivotFmt>
        <c:idx val="4"/>
      </c:pivotFmt>
      <c:pivotFmt>
        <c:idx val="5"/>
        <c:dLbl>
          <c:idx val="0"/>
          <c:showLegendKey val="0"/>
          <c:showVal val="1"/>
          <c:showCatName val="0"/>
          <c:showSerName val="0"/>
          <c:showPercent val="0"/>
          <c:showBubbleSize val="0"/>
        </c:dLbl>
      </c:pivotFmt>
      <c:pivotFmt>
        <c:idx val="6"/>
        <c:dLbl>
          <c:idx val="0"/>
          <c:showLegendKey val="0"/>
          <c:showVal val="1"/>
          <c:showCatName val="0"/>
          <c:showSerName val="0"/>
          <c:showPercent val="0"/>
          <c:showBubbleSize val="0"/>
        </c:dLbl>
      </c:pivotFmt>
      <c:pivotFmt>
        <c:idx val="7"/>
        <c:marker>
          <c:symbol val="none"/>
        </c:marker>
        <c:dLbl>
          <c:idx val="0"/>
          <c:spPr/>
          <c:txPr>
            <a:bodyPr/>
            <a:lstStyle/>
            <a:p>
              <a:pPr>
                <a:defRPr/>
              </a:pPr>
              <a:endParaRPr lang="fr-FR"/>
            </a:p>
          </c:txPr>
          <c:showLegendKey val="0"/>
          <c:showVal val="1"/>
          <c:showCatName val="0"/>
          <c:showSerName val="0"/>
          <c:showPercent val="0"/>
          <c:showBubbleSize val="0"/>
        </c:dLbl>
      </c:pivotFmt>
      <c:pivotFmt>
        <c:idx val="8"/>
        <c:marker>
          <c:symbol val="none"/>
        </c:marker>
        <c:dLbl>
          <c:idx val="0"/>
          <c:spPr/>
          <c:txPr>
            <a:bodyPr/>
            <a:lstStyle/>
            <a:p>
              <a:pPr>
                <a:defRPr/>
              </a:pPr>
              <a:endParaRPr lang="fr-FR"/>
            </a:p>
          </c:txPr>
          <c:showLegendKey val="0"/>
          <c:showVal val="1"/>
          <c:showCatName val="0"/>
          <c:showSerName val="0"/>
          <c:showPercent val="0"/>
          <c:showBubbleSize val="0"/>
        </c:dLbl>
      </c:pivotFmt>
      <c:pivotFmt>
        <c:idx val="9"/>
      </c:pivotFmt>
      <c:pivotFmt>
        <c:idx val="10"/>
        <c:marker>
          <c:symbol val="none"/>
        </c:marker>
        <c:dLbl>
          <c:idx val="0"/>
          <c:spPr/>
          <c:txPr>
            <a:bodyPr/>
            <a:lstStyle/>
            <a:p>
              <a:pPr>
                <a:defRPr/>
              </a:pPr>
              <a:endParaRPr lang="fr-FR"/>
            </a:p>
          </c:txPr>
          <c:showLegendKey val="0"/>
          <c:showVal val="1"/>
          <c:showCatName val="0"/>
          <c:showSerName val="0"/>
          <c:showPercent val="0"/>
          <c:showBubbleSize val="0"/>
        </c:dLbl>
      </c:pivotFmt>
      <c:pivotFmt>
        <c:idx val="11"/>
        <c:marker>
          <c:symbol val="none"/>
        </c:marker>
        <c:dLbl>
          <c:idx val="0"/>
          <c:spPr/>
          <c:txPr>
            <a:bodyPr/>
            <a:lstStyle/>
            <a:p>
              <a:pPr>
                <a:defRPr/>
              </a:pPr>
              <a:endParaRPr lang="fr-FR"/>
            </a:p>
          </c:txPr>
          <c:showLegendKey val="0"/>
          <c:showVal val="1"/>
          <c:showCatName val="0"/>
          <c:showSerName val="0"/>
          <c:showPercent val="0"/>
          <c:showBubbleSize val="0"/>
        </c:dLbl>
      </c:pivotFmt>
      <c:pivotFmt>
        <c:idx val="12"/>
        <c:marker>
          <c:symbol val="none"/>
        </c:marker>
        <c:dLbl>
          <c:idx val="0"/>
          <c:spPr/>
          <c:txPr>
            <a:bodyPr/>
            <a:lstStyle/>
            <a:p>
              <a:pPr>
                <a:defRPr/>
              </a:pPr>
              <a:endParaRPr lang="fr-FR"/>
            </a:p>
          </c:txPr>
          <c:showLegendKey val="0"/>
          <c:showVal val="1"/>
          <c:showCatName val="0"/>
          <c:showSerName val="0"/>
          <c:showPercent val="0"/>
          <c:showBubbleSize val="0"/>
        </c:dLbl>
      </c:pivotFmt>
      <c:pivotFmt>
        <c:idx val="13"/>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manualLayout>
          <c:layoutTarget val="inner"/>
          <c:xMode val="edge"/>
          <c:yMode val="edge"/>
          <c:x val="1.8351019670401501E-2"/>
          <c:y val="0.11232735438257284"/>
          <c:w val="0.96329796065919704"/>
          <c:h val="0.7933712580516914"/>
        </c:manualLayout>
      </c:layout>
      <c:barChart>
        <c:barDir val="col"/>
        <c:grouping val="clustered"/>
        <c:varyColors val="0"/>
        <c:ser>
          <c:idx val="0"/>
          <c:order val="0"/>
          <c:tx>
            <c:strRef>
              <c:f>Feuil6!$B$4</c:f>
              <c:strCache>
                <c:ptCount val="1"/>
                <c:pt idx="0">
                  <c:v>Moyenne de Utilisation moyenne de la carte</c:v>
                </c:pt>
              </c:strCache>
            </c:strRef>
          </c:tx>
          <c:invertIfNegative val="0"/>
          <c:cat>
            <c:strRef>
              <c:f>Feuil6!$A$5:$A$9</c:f>
              <c:strCache>
                <c:ptCount val="4"/>
                <c:pt idx="0">
                  <c:v>Blue</c:v>
                </c:pt>
                <c:pt idx="1">
                  <c:v>Gold</c:v>
                </c:pt>
                <c:pt idx="2">
                  <c:v>Platinum</c:v>
                </c:pt>
                <c:pt idx="3">
                  <c:v>Silver</c:v>
                </c:pt>
              </c:strCache>
            </c:strRef>
          </c:cat>
          <c:val>
            <c:numRef>
              <c:f>Feuil6!$B$5:$B$9</c:f>
              <c:numCache>
                <c:formatCode>0.00</c:formatCode>
                <c:ptCount val="4"/>
                <c:pt idx="0">
                  <c:v>0.31371352785145862</c:v>
                </c:pt>
                <c:pt idx="1">
                  <c:v>6.1705263157894749E-2</c:v>
                </c:pt>
                <c:pt idx="2">
                  <c:v>6.1666666666666668E-2</c:v>
                </c:pt>
                <c:pt idx="3">
                  <c:v>6.1621564482029587E-2</c:v>
                </c:pt>
              </c:numCache>
            </c:numRef>
          </c:val>
        </c:ser>
        <c:ser>
          <c:idx val="1"/>
          <c:order val="1"/>
          <c:tx>
            <c:strRef>
              <c:f>Feuil6!$C$4</c:f>
              <c:strCache>
                <c:ptCount val="1"/>
                <c:pt idx="0">
                  <c:v>Nombre de N° du client</c:v>
                </c:pt>
              </c:strCache>
            </c:strRef>
          </c:tx>
          <c:invertIfNegative val="0"/>
          <c:cat>
            <c:strRef>
              <c:f>Feuil6!$A$5:$A$9</c:f>
              <c:strCache>
                <c:ptCount val="4"/>
                <c:pt idx="0">
                  <c:v>Blue</c:v>
                </c:pt>
                <c:pt idx="1">
                  <c:v>Gold</c:v>
                </c:pt>
                <c:pt idx="2">
                  <c:v>Platinum</c:v>
                </c:pt>
                <c:pt idx="3">
                  <c:v>Silver</c:v>
                </c:pt>
              </c:strCache>
            </c:strRef>
          </c:cat>
          <c:val>
            <c:numRef>
              <c:f>Feuil6!$C$5:$C$9</c:f>
              <c:numCache>
                <c:formatCode>0.00%</c:formatCode>
                <c:ptCount val="4"/>
                <c:pt idx="0">
                  <c:v>0.93239901071722997</c:v>
                </c:pt>
                <c:pt idx="1">
                  <c:v>1.118831704157343E-2</c:v>
                </c:pt>
                <c:pt idx="2">
                  <c:v>7.0663054999411143E-4</c:v>
                </c:pt>
                <c:pt idx="3">
                  <c:v>5.5706041691202447E-2</c:v>
                </c:pt>
              </c:numCache>
            </c:numRef>
          </c:val>
        </c:ser>
        <c:dLbls>
          <c:showLegendKey val="0"/>
          <c:showVal val="1"/>
          <c:showCatName val="0"/>
          <c:showSerName val="0"/>
          <c:showPercent val="0"/>
          <c:showBubbleSize val="0"/>
        </c:dLbls>
        <c:gapWidth val="150"/>
        <c:overlap val="-25"/>
        <c:axId val="232219776"/>
        <c:axId val="232217984"/>
      </c:barChart>
      <c:valAx>
        <c:axId val="232217984"/>
        <c:scaling>
          <c:orientation val="minMax"/>
        </c:scaling>
        <c:delete val="1"/>
        <c:axPos val="l"/>
        <c:numFmt formatCode="0.00" sourceLinked="1"/>
        <c:majorTickMark val="none"/>
        <c:minorTickMark val="none"/>
        <c:tickLblPos val="nextTo"/>
        <c:crossAx val="232219776"/>
        <c:crosses val="autoZero"/>
        <c:crossBetween val="between"/>
      </c:valAx>
      <c:catAx>
        <c:axId val="232219776"/>
        <c:scaling>
          <c:orientation val="minMax"/>
        </c:scaling>
        <c:delete val="0"/>
        <c:axPos val="b"/>
        <c:majorTickMark val="none"/>
        <c:minorTickMark val="none"/>
        <c:tickLblPos val="nextTo"/>
        <c:txPr>
          <a:bodyPr/>
          <a:lstStyle/>
          <a:p>
            <a:pPr>
              <a:defRPr sz="1200" b="1"/>
            </a:pPr>
            <a:endParaRPr lang="fr-FR"/>
          </a:p>
        </c:txPr>
        <c:crossAx val="232217984"/>
        <c:crosses val="autoZero"/>
        <c:auto val="1"/>
        <c:lblAlgn val="ctr"/>
        <c:lblOffset val="100"/>
        <c:noMultiLvlLbl val="0"/>
      </c:catAx>
    </c:plotArea>
    <c:legend>
      <c:legendPos val="t"/>
      <c:layout>
        <c:manualLayout>
          <c:xMode val="edge"/>
          <c:yMode val="edge"/>
          <c:x val="0.29024403572156682"/>
          <c:y val="0.28342312381485257"/>
          <c:w val="0.64198145824532205"/>
          <c:h val="9.1752894882880243E-2"/>
        </c:manualLayout>
      </c:layout>
      <c:overlay val="0"/>
      <c:txPr>
        <a:bodyPr/>
        <a:lstStyle/>
        <a:p>
          <a:pPr>
            <a:defRPr sz="1100" b="1"/>
          </a:pPr>
          <a:endParaRPr lang="fr-FR"/>
        </a:p>
      </c:txPr>
    </c:legend>
    <c:plotVisOnly val="1"/>
    <c:dispBlanksAs val="gap"/>
    <c:showDLblsOverMax val="0"/>
  </c:chart>
  <c:externalData r:id="rId2">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pivotSource>
    <c:name>[Données+Primero+Bank.xlsx]Feuil6!Tableau croisé dynamique7</c:name>
    <c:fmtId val="5"/>
  </c:pivotSource>
  <c:chart>
    <c:title>
      <c:tx>
        <c:rich>
          <a:bodyPr/>
          <a:lstStyle/>
          <a:p>
            <a:pPr>
              <a:defRPr sz="1400">
                <a:solidFill>
                  <a:srgbClr val="0070C0"/>
                </a:solidFill>
              </a:defRPr>
            </a:pPr>
            <a:r>
              <a:rPr lang="fr-FR" sz="1400" dirty="0" smtClean="0">
                <a:solidFill>
                  <a:srgbClr val="0070C0"/>
                </a:solidFill>
                <a:latin typeface="Maven Pro" panose="020B0604020202020204" charset="0"/>
              </a:rPr>
              <a:t>Analyse</a:t>
            </a:r>
            <a:r>
              <a:rPr lang="fr-FR" sz="1400" baseline="0" dirty="0" smtClean="0">
                <a:solidFill>
                  <a:srgbClr val="0070C0"/>
                </a:solidFill>
                <a:latin typeface="Maven Pro" panose="020B0604020202020204" charset="0"/>
              </a:rPr>
              <a:t> de l'utilisation moyenne de carte chez les </a:t>
            </a:r>
            <a:r>
              <a:rPr lang="fr-FR" sz="1400" baseline="0" dirty="0" smtClean="0">
                <a:solidFill>
                  <a:srgbClr val="FF0000"/>
                </a:solidFill>
                <a:latin typeface="Maven Pro" panose="020B0604020202020204" charset="0"/>
              </a:rPr>
              <a:t>clients perdus </a:t>
            </a:r>
            <a:r>
              <a:rPr lang="fr-FR" sz="1400" baseline="0" dirty="0" smtClean="0">
                <a:solidFill>
                  <a:srgbClr val="0070C0"/>
                </a:solidFill>
                <a:latin typeface="Maven Pro" panose="020B0604020202020204" charset="0"/>
              </a:rPr>
              <a:t>par type de carte </a:t>
            </a:r>
            <a:endParaRPr lang="fr-FR" sz="1400" dirty="0">
              <a:solidFill>
                <a:srgbClr val="0070C0"/>
              </a:solidFill>
              <a:latin typeface="Maven Pro" panose="020B0604020202020204" charset="0"/>
            </a:endParaRPr>
          </a:p>
        </c:rich>
      </c:tx>
      <c:layout>
        <c:manualLayout>
          <c:xMode val="edge"/>
          <c:yMode val="edge"/>
          <c:x val="0.10732491287049298"/>
          <c:y val="2.1601652741720111E-2"/>
        </c:manualLayout>
      </c:layout>
      <c:overlay val="0"/>
    </c:title>
    <c:autoTitleDeleted val="0"/>
    <c:pivotFmts>
      <c:pivotFmt>
        <c:idx val="0"/>
        <c:dLbl>
          <c:idx val="0"/>
          <c:showLegendKey val="0"/>
          <c:showVal val="1"/>
          <c:showCatName val="0"/>
          <c:showSerName val="0"/>
          <c:showPercent val="0"/>
          <c:showBubbleSize val="0"/>
        </c:dLbl>
      </c:pivotFmt>
      <c:pivotFmt>
        <c:idx val="1"/>
        <c:dLbl>
          <c:idx val="0"/>
          <c:spPr/>
          <c:txPr>
            <a:bodyPr/>
            <a:lstStyle/>
            <a:p>
              <a:pPr>
                <a:defRPr/>
              </a:pPr>
              <a:endParaRPr lang="fr-FR"/>
            </a:p>
          </c:txPr>
          <c:showLegendKey val="0"/>
          <c:showVal val="1"/>
          <c:showCatName val="0"/>
          <c:showSerName val="0"/>
          <c:showPercent val="0"/>
          <c:showBubbleSize val="0"/>
        </c:dLbl>
      </c:pivotFmt>
      <c:pivotFmt>
        <c:idx val="2"/>
        <c:dLbl>
          <c:idx val="0"/>
          <c:showLegendKey val="0"/>
          <c:showVal val="1"/>
          <c:showCatName val="0"/>
          <c:showSerName val="0"/>
          <c:showPercent val="0"/>
          <c:showBubbleSize val="0"/>
        </c:dLbl>
      </c:pivotFmt>
      <c:pivotFmt>
        <c:idx val="3"/>
      </c:pivotFmt>
      <c:pivotFmt>
        <c:idx val="4"/>
      </c:pivotFmt>
      <c:pivotFmt>
        <c:idx val="5"/>
        <c:dLbl>
          <c:idx val="0"/>
          <c:showLegendKey val="0"/>
          <c:showVal val="1"/>
          <c:showCatName val="0"/>
          <c:showSerName val="0"/>
          <c:showPercent val="0"/>
          <c:showBubbleSize val="0"/>
        </c:dLbl>
      </c:pivotFmt>
      <c:pivotFmt>
        <c:idx val="6"/>
        <c:dLbl>
          <c:idx val="0"/>
          <c:showLegendKey val="0"/>
          <c:showVal val="1"/>
          <c:showCatName val="0"/>
          <c:showSerName val="0"/>
          <c:showPercent val="0"/>
          <c:showBubbleSize val="0"/>
        </c:dLbl>
      </c:pivotFmt>
      <c:pivotFmt>
        <c:idx val="7"/>
        <c:marker>
          <c:symbol val="none"/>
        </c:marker>
        <c:dLbl>
          <c:idx val="0"/>
          <c:spPr/>
          <c:txPr>
            <a:bodyPr/>
            <a:lstStyle/>
            <a:p>
              <a:pPr>
                <a:defRPr/>
              </a:pPr>
              <a:endParaRPr lang="fr-FR"/>
            </a:p>
          </c:txPr>
          <c:showLegendKey val="0"/>
          <c:showVal val="1"/>
          <c:showCatName val="0"/>
          <c:showSerName val="0"/>
          <c:showPercent val="0"/>
          <c:showBubbleSize val="0"/>
        </c:dLbl>
      </c:pivotFmt>
      <c:pivotFmt>
        <c:idx val="8"/>
        <c:marker>
          <c:symbol val="none"/>
        </c:marker>
        <c:dLbl>
          <c:idx val="0"/>
          <c:spPr/>
          <c:txPr>
            <a:bodyPr/>
            <a:lstStyle/>
            <a:p>
              <a:pPr>
                <a:defRPr/>
              </a:pPr>
              <a:endParaRPr lang="fr-FR"/>
            </a:p>
          </c:txPr>
          <c:showLegendKey val="0"/>
          <c:showVal val="1"/>
          <c:showCatName val="0"/>
          <c:showSerName val="0"/>
          <c:showPercent val="0"/>
          <c:showBubbleSize val="0"/>
        </c:dLbl>
      </c:pivotFmt>
      <c:pivotFmt>
        <c:idx val="9"/>
      </c:pivotFmt>
      <c:pivotFmt>
        <c:idx val="10"/>
        <c:marker>
          <c:symbol val="none"/>
        </c:marker>
        <c:dLbl>
          <c:idx val="0"/>
          <c:spPr/>
          <c:txPr>
            <a:bodyPr/>
            <a:lstStyle/>
            <a:p>
              <a:pPr>
                <a:defRPr/>
              </a:pPr>
              <a:endParaRPr lang="fr-FR"/>
            </a:p>
          </c:txPr>
          <c:showLegendKey val="0"/>
          <c:showVal val="1"/>
          <c:showCatName val="0"/>
          <c:showSerName val="0"/>
          <c:showPercent val="0"/>
          <c:showBubbleSize val="0"/>
        </c:dLbl>
      </c:pivotFmt>
      <c:pivotFmt>
        <c:idx val="11"/>
        <c:marker>
          <c:symbol val="none"/>
        </c:marker>
        <c:dLbl>
          <c:idx val="0"/>
          <c:spPr/>
          <c:txPr>
            <a:bodyPr/>
            <a:lstStyle/>
            <a:p>
              <a:pPr>
                <a:defRPr/>
              </a:pPr>
              <a:endParaRPr lang="fr-FR"/>
            </a:p>
          </c:txPr>
          <c:showLegendKey val="0"/>
          <c:showVal val="1"/>
          <c:showCatName val="0"/>
          <c:showSerName val="0"/>
          <c:showPercent val="0"/>
          <c:showBubbleSize val="0"/>
        </c:dLbl>
      </c:pivotFmt>
      <c:pivotFmt>
        <c:idx val="12"/>
        <c:marker>
          <c:symbol val="none"/>
        </c:marker>
        <c:dLbl>
          <c:idx val="0"/>
          <c:spPr/>
          <c:txPr>
            <a:bodyPr/>
            <a:lstStyle/>
            <a:p>
              <a:pPr>
                <a:defRPr/>
              </a:pPr>
              <a:endParaRPr lang="fr-FR"/>
            </a:p>
          </c:txPr>
          <c:showLegendKey val="0"/>
          <c:showVal val="1"/>
          <c:showCatName val="0"/>
          <c:showSerName val="0"/>
          <c:showPercent val="0"/>
          <c:showBubbleSize val="0"/>
        </c:dLbl>
      </c:pivotFmt>
      <c:pivotFmt>
        <c:idx val="13"/>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barChart>
        <c:barDir val="col"/>
        <c:grouping val="clustered"/>
        <c:varyColors val="0"/>
        <c:ser>
          <c:idx val="0"/>
          <c:order val="0"/>
          <c:tx>
            <c:strRef>
              <c:f>Feuil6!$B$4</c:f>
              <c:strCache>
                <c:ptCount val="1"/>
                <c:pt idx="0">
                  <c:v>Moyenne de Utilisation moyenne de la carte</c:v>
                </c:pt>
              </c:strCache>
            </c:strRef>
          </c:tx>
          <c:invertIfNegative val="0"/>
          <c:cat>
            <c:strRef>
              <c:f>Feuil6!$A$5:$A$9</c:f>
              <c:strCache>
                <c:ptCount val="4"/>
                <c:pt idx="0">
                  <c:v>Blue</c:v>
                </c:pt>
                <c:pt idx="1">
                  <c:v>Gold</c:v>
                </c:pt>
                <c:pt idx="2">
                  <c:v>Platinum</c:v>
                </c:pt>
                <c:pt idx="3">
                  <c:v>Silver</c:v>
                </c:pt>
              </c:strCache>
            </c:strRef>
          </c:cat>
          <c:val>
            <c:numRef>
              <c:f>Feuil6!$B$5:$B$9</c:f>
              <c:numCache>
                <c:formatCode>0.00</c:formatCode>
                <c:ptCount val="4"/>
                <c:pt idx="0">
                  <c:v>0.17173996050032922</c:v>
                </c:pt>
                <c:pt idx="1">
                  <c:v>3.6285714285714289E-2</c:v>
                </c:pt>
                <c:pt idx="2">
                  <c:v>3.5928571428571421E-2</c:v>
                </c:pt>
                <c:pt idx="3">
                  <c:v>3.2439024390243897E-2</c:v>
                </c:pt>
              </c:numCache>
            </c:numRef>
          </c:val>
        </c:ser>
        <c:ser>
          <c:idx val="1"/>
          <c:order val="1"/>
          <c:tx>
            <c:strRef>
              <c:f>Feuil6!$C$4</c:f>
              <c:strCache>
                <c:ptCount val="1"/>
                <c:pt idx="0">
                  <c:v>Nombre de N° du client</c:v>
                </c:pt>
              </c:strCache>
            </c:strRef>
          </c:tx>
          <c:invertIfNegative val="0"/>
          <c:cat>
            <c:strRef>
              <c:f>Feuil6!$A$5:$A$9</c:f>
              <c:strCache>
                <c:ptCount val="4"/>
                <c:pt idx="0">
                  <c:v>Blue</c:v>
                </c:pt>
                <c:pt idx="1">
                  <c:v>Gold</c:v>
                </c:pt>
                <c:pt idx="2">
                  <c:v>Platinum</c:v>
                </c:pt>
                <c:pt idx="3">
                  <c:v>Silver</c:v>
                </c:pt>
              </c:strCache>
            </c:strRef>
          </c:cat>
          <c:val>
            <c:numRef>
              <c:f>Feuil6!$C$5:$C$9</c:f>
              <c:numCache>
                <c:formatCode>0.00%</c:formatCode>
                <c:ptCount val="4"/>
                <c:pt idx="0">
                  <c:v>0.92848410757946209</c:v>
                </c:pt>
                <c:pt idx="1">
                  <c:v>1.2836185819070905E-2</c:v>
                </c:pt>
                <c:pt idx="2">
                  <c:v>8.557457212713936E-3</c:v>
                </c:pt>
                <c:pt idx="3">
                  <c:v>5.0122249388753058E-2</c:v>
                </c:pt>
              </c:numCache>
            </c:numRef>
          </c:val>
        </c:ser>
        <c:dLbls>
          <c:showLegendKey val="0"/>
          <c:showVal val="1"/>
          <c:showCatName val="0"/>
          <c:showSerName val="0"/>
          <c:showPercent val="0"/>
          <c:showBubbleSize val="0"/>
        </c:dLbls>
        <c:gapWidth val="150"/>
        <c:overlap val="-25"/>
        <c:axId val="225681792"/>
        <c:axId val="225405568"/>
      </c:barChart>
      <c:valAx>
        <c:axId val="225405568"/>
        <c:scaling>
          <c:orientation val="minMax"/>
        </c:scaling>
        <c:delete val="1"/>
        <c:axPos val="l"/>
        <c:numFmt formatCode="0.00" sourceLinked="1"/>
        <c:majorTickMark val="none"/>
        <c:minorTickMark val="none"/>
        <c:tickLblPos val="nextTo"/>
        <c:crossAx val="225681792"/>
        <c:crosses val="autoZero"/>
        <c:crossBetween val="between"/>
      </c:valAx>
      <c:catAx>
        <c:axId val="225681792"/>
        <c:scaling>
          <c:orientation val="minMax"/>
        </c:scaling>
        <c:delete val="0"/>
        <c:axPos val="b"/>
        <c:majorTickMark val="none"/>
        <c:minorTickMark val="none"/>
        <c:tickLblPos val="nextTo"/>
        <c:txPr>
          <a:bodyPr/>
          <a:lstStyle/>
          <a:p>
            <a:pPr>
              <a:defRPr sz="1100" b="1"/>
            </a:pPr>
            <a:endParaRPr lang="fr-FR"/>
          </a:p>
        </c:txPr>
        <c:crossAx val="225405568"/>
        <c:crosses val="autoZero"/>
        <c:auto val="1"/>
        <c:lblAlgn val="ctr"/>
        <c:lblOffset val="100"/>
        <c:noMultiLvlLbl val="0"/>
      </c:catAx>
    </c:plotArea>
    <c:legend>
      <c:legendPos val="t"/>
      <c:layout>
        <c:manualLayout>
          <c:xMode val="edge"/>
          <c:yMode val="edge"/>
          <c:x val="0.28777228376941399"/>
          <c:y val="0.22699888101454682"/>
          <c:w val="0.62830014674006673"/>
          <c:h val="6.8527564341663558E-2"/>
        </c:manualLayout>
      </c:layout>
      <c:overlay val="0"/>
      <c:txPr>
        <a:bodyPr/>
        <a:lstStyle/>
        <a:p>
          <a:pPr>
            <a:defRPr b="1"/>
          </a:pPr>
          <a:endParaRPr lang="fr-FR"/>
        </a:p>
      </c:txPr>
    </c:legend>
    <c:plotVisOnly val="1"/>
    <c:dispBlanksAs val="gap"/>
    <c:showDLblsOverMax val="0"/>
  </c:chart>
  <c:externalData r:id="rId2">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0"/>
    </mc:Choice>
    <mc:Fallback>
      <c:style val="10"/>
    </mc:Fallback>
  </mc:AlternateContent>
  <c:pivotSource>
    <c:name>[Données+Primero+Bank.xlsx]Feuil7!Tableau croisé dynamique8</c:name>
    <c:fmtId val="4"/>
  </c:pivotSource>
  <c:chart>
    <c:autoTitleDeleted val="1"/>
    <c:pivotFmts>
      <c:pivotFmt>
        <c:idx val="0"/>
      </c:pivotFmt>
      <c:pivotFmt>
        <c:idx val="1"/>
        <c:dLbl>
          <c:idx val="0"/>
          <c:showLegendKey val="0"/>
          <c:showVal val="1"/>
          <c:showCatName val="0"/>
          <c:showSerName val="0"/>
          <c:showPercent val="0"/>
          <c:showBubbleSize val="0"/>
        </c:dLbl>
      </c:pivotFmt>
      <c:pivotFmt>
        <c:idx val="2"/>
        <c:dLbl>
          <c:idx val="0"/>
          <c:showLegendKey val="0"/>
          <c:showVal val="1"/>
          <c:showCatName val="0"/>
          <c:showSerName val="0"/>
          <c:showPercent val="0"/>
          <c:showBubbleSize val="0"/>
        </c:dLbl>
      </c:pivotFmt>
      <c:pivotFmt>
        <c:idx val="3"/>
      </c:pivotFmt>
      <c:pivotFmt>
        <c:idx val="4"/>
      </c:pivotFmt>
      <c:pivotFmt>
        <c:idx val="5"/>
        <c:marker>
          <c:symbol val="none"/>
        </c:marker>
        <c:dLbl>
          <c:idx val="0"/>
          <c:spPr/>
          <c:txPr>
            <a:bodyPr/>
            <a:lstStyle/>
            <a:p>
              <a:pPr>
                <a:defRPr/>
              </a:pPr>
              <a:endParaRPr lang="fr-FR"/>
            </a:p>
          </c:txPr>
          <c:showLegendKey val="0"/>
          <c:showVal val="1"/>
          <c:showCatName val="0"/>
          <c:showSerName val="0"/>
          <c:showPercent val="0"/>
          <c:showBubbleSize val="0"/>
        </c:dLbl>
      </c:pivotFmt>
      <c:pivotFmt>
        <c:idx val="6"/>
        <c:marker>
          <c:symbol val="none"/>
        </c:marker>
        <c:dLbl>
          <c:idx val="0"/>
          <c:spPr/>
          <c:txPr>
            <a:bodyPr/>
            <a:lstStyle/>
            <a:p>
              <a:pPr>
                <a:defRPr/>
              </a:pPr>
              <a:endParaRPr lang="fr-FR"/>
            </a:p>
          </c:txPr>
          <c:showLegendKey val="0"/>
          <c:showVal val="1"/>
          <c:showCatName val="0"/>
          <c:showSerName val="0"/>
          <c:showPercent val="0"/>
          <c:showBubbleSize val="0"/>
        </c:dLbl>
      </c:pivotFmt>
      <c:pivotFmt>
        <c:idx val="7"/>
        <c:marker>
          <c:symbol val="none"/>
        </c:marker>
        <c:dLbl>
          <c:idx val="0"/>
          <c:spPr/>
          <c:txPr>
            <a:bodyPr/>
            <a:lstStyle/>
            <a:p>
              <a:pPr>
                <a:defRPr/>
              </a:pPr>
              <a:endParaRPr lang="fr-FR"/>
            </a:p>
          </c:txPr>
          <c:showLegendKey val="0"/>
          <c:showVal val="1"/>
          <c:showCatName val="0"/>
          <c:showSerName val="0"/>
          <c:showPercent val="0"/>
          <c:showBubbleSize val="0"/>
        </c:dLbl>
      </c:pivotFmt>
      <c:pivotFmt>
        <c:idx val="8"/>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manualLayout>
          <c:layoutTarget val="inner"/>
          <c:xMode val="edge"/>
          <c:yMode val="edge"/>
          <c:x val="5.8682813308143893E-2"/>
          <c:y val="4.6236942445231598E-2"/>
          <c:w val="0.91891642167384591"/>
          <c:h val="0.76986786393821116"/>
        </c:manualLayout>
      </c:layout>
      <c:barChart>
        <c:barDir val="col"/>
        <c:grouping val="clustered"/>
        <c:varyColors val="0"/>
        <c:ser>
          <c:idx val="0"/>
          <c:order val="0"/>
          <c:tx>
            <c:strRef>
              <c:f>Feuil7!$B$3</c:f>
              <c:strCache>
                <c:ptCount val="1"/>
                <c:pt idx="0">
                  <c:v>Moyenne de Montant crédit renouvellé</c:v>
                </c:pt>
              </c:strCache>
            </c:strRef>
          </c:tx>
          <c:invertIfNegative val="0"/>
          <c:dLbls>
            <c:txPr>
              <a:bodyPr/>
              <a:lstStyle/>
              <a:p>
                <a:pPr>
                  <a:defRPr>
                    <a:solidFill>
                      <a:srgbClr val="000000"/>
                    </a:solidFill>
                  </a:defRPr>
                </a:pPr>
                <a:endParaRPr lang="fr-FR"/>
              </a:p>
            </c:txPr>
            <c:showLegendKey val="0"/>
            <c:showVal val="1"/>
            <c:showCatName val="0"/>
            <c:showSerName val="0"/>
            <c:showPercent val="0"/>
            <c:showBubbleSize val="0"/>
            <c:showLeaderLines val="0"/>
          </c:dLbls>
          <c:cat>
            <c:strRef>
              <c:f>Feuil7!$A$4:$A$6</c:f>
              <c:strCache>
                <c:ptCount val="2"/>
                <c:pt idx="0">
                  <c:v>Client actuel</c:v>
                </c:pt>
                <c:pt idx="1">
                  <c:v>Client perdu</c:v>
                </c:pt>
              </c:strCache>
            </c:strRef>
          </c:cat>
          <c:val>
            <c:numRef>
              <c:f>Feuil7!$B$4:$B$6</c:f>
              <c:numCache>
                <c:formatCode>0</c:formatCode>
                <c:ptCount val="2"/>
                <c:pt idx="0">
                  <c:v>1256.1008126251324</c:v>
                </c:pt>
                <c:pt idx="1">
                  <c:v>678.64669926650367</c:v>
                </c:pt>
              </c:numCache>
            </c:numRef>
          </c:val>
        </c:ser>
        <c:ser>
          <c:idx val="1"/>
          <c:order val="1"/>
          <c:tx>
            <c:strRef>
              <c:f>Feuil7!$C$3</c:f>
              <c:strCache>
                <c:ptCount val="1"/>
                <c:pt idx="0">
                  <c:v>Moyenne de Durée d'engagement en mois</c:v>
                </c:pt>
              </c:strCache>
            </c:strRef>
          </c:tx>
          <c:invertIfNegative val="0"/>
          <c:dLbls>
            <c:txPr>
              <a:bodyPr/>
              <a:lstStyle/>
              <a:p>
                <a:pPr>
                  <a:defRPr>
                    <a:solidFill>
                      <a:srgbClr val="000000"/>
                    </a:solidFill>
                  </a:defRPr>
                </a:pPr>
                <a:endParaRPr lang="fr-FR"/>
              </a:p>
            </c:txPr>
            <c:showLegendKey val="0"/>
            <c:showVal val="1"/>
            <c:showCatName val="0"/>
            <c:showSerName val="0"/>
            <c:showPercent val="0"/>
            <c:showBubbleSize val="0"/>
            <c:showLeaderLines val="0"/>
          </c:dLbls>
          <c:cat>
            <c:strRef>
              <c:f>Feuil7!$A$4:$A$6</c:f>
              <c:strCache>
                <c:ptCount val="2"/>
                <c:pt idx="0">
                  <c:v>Client actuel</c:v>
                </c:pt>
                <c:pt idx="1">
                  <c:v>Client perdu</c:v>
                </c:pt>
              </c:strCache>
            </c:strRef>
          </c:cat>
          <c:val>
            <c:numRef>
              <c:f>Feuil7!$C$4:$C$6</c:f>
              <c:numCache>
                <c:formatCode>0</c:formatCode>
                <c:ptCount val="2"/>
                <c:pt idx="0">
                  <c:v>35.880226121775998</c:v>
                </c:pt>
                <c:pt idx="1">
                  <c:v>36.178484107579465</c:v>
                </c:pt>
              </c:numCache>
            </c:numRef>
          </c:val>
        </c:ser>
        <c:dLbls>
          <c:showLegendKey val="0"/>
          <c:showVal val="1"/>
          <c:showCatName val="0"/>
          <c:showSerName val="0"/>
          <c:showPercent val="0"/>
          <c:showBubbleSize val="0"/>
        </c:dLbls>
        <c:gapWidth val="75"/>
        <c:axId val="233562496"/>
        <c:axId val="233564032"/>
      </c:barChart>
      <c:catAx>
        <c:axId val="233562496"/>
        <c:scaling>
          <c:orientation val="minMax"/>
        </c:scaling>
        <c:delete val="0"/>
        <c:axPos val="b"/>
        <c:majorTickMark val="none"/>
        <c:minorTickMark val="none"/>
        <c:tickLblPos val="nextTo"/>
        <c:txPr>
          <a:bodyPr/>
          <a:lstStyle/>
          <a:p>
            <a:pPr>
              <a:defRPr sz="1200">
                <a:solidFill>
                  <a:srgbClr val="000000"/>
                </a:solidFill>
              </a:defRPr>
            </a:pPr>
            <a:endParaRPr lang="fr-FR"/>
          </a:p>
        </c:txPr>
        <c:crossAx val="233564032"/>
        <c:crosses val="autoZero"/>
        <c:auto val="1"/>
        <c:lblAlgn val="ctr"/>
        <c:lblOffset val="100"/>
        <c:noMultiLvlLbl val="0"/>
      </c:catAx>
      <c:valAx>
        <c:axId val="233564032"/>
        <c:scaling>
          <c:orientation val="minMax"/>
        </c:scaling>
        <c:delete val="0"/>
        <c:axPos val="l"/>
        <c:numFmt formatCode="0" sourceLinked="1"/>
        <c:majorTickMark val="none"/>
        <c:minorTickMark val="none"/>
        <c:tickLblPos val="nextTo"/>
        <c:txPr>
          <a:bodyPr/>
          <a:lstStyle/>
          <a:p>
            <a:pPr>
              <a:defRPr>
                <a:solidFill>
                  <a:srgbClr val="000000"/>
                </a:solidFill>
              </a:defRPr>
            </a:pPr>
            <a:endParaRPr lang="fr-FR"/>
          </a:p>
        </c:txPr>
        <c:crossAx val="233562496"/>
        <c:crosses val="autoZero"/>
        <c:crossBetween val="between"/>
      </c:valAx>
    </c:plotArea>
    <c:legend>
      <c:legendPos val="b"/>
      <c:layout/>
      <c:overlay val="0"/>
      <c:txPr>
        <a:bodyPr/>
        <a:lstStyle/>
        <a:p>
          <a:pPr>
            <a:defRPr sz="1100">
              <a:solidFill>
                <a:srgbClr val="000000"/>
              </a:solidFill>
            </a:defRPr>
          </a:pPr>
          <a:endParaRPr lang="fr-FR"/>
        </a:p>
      </c:txPr>
    </c:legend>
    <c:plotVisOnly val="1"/>
    <c:dispBlanksAs val="gap"/>
    <c:showDLblsOverMax val="0"/>
  </c:chart>
  <c:txPr>
    <a:bodyPr/>
    <a:lstStyle/>
    <a:p>
      <a:pPr>
        <a:defRPr sz="1800"/>
      </a:pPr>
      <a:endParaRPr lang="fr-FR"/>
    </a:p>
  </c:txPr>
  <c:externalData r:id="rId1">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[Données+Primero+Bank.xlsx]Feuil1!Tableau croisé dynamique1</c:name>
    <c:fmtId val="141"/>
  </c:pivotSource>
  <c:chart>
    <c:title>
      <c:tx>
        <c:rich>
          <a:bodyPr/>
          <a:lstStyle/>
          <a:p>
            <a:pPr>
              <a:defRPr sz="1400"/>
            </a:pPr>
            <a:r>
              <a:rPr lang="fr-FR" sz="1400" dirty="0"/>
              <a:t>Profil des clients </a:t>
            </a:r>
            <a:r>
              <a:rPr lang="fr-FR" sz="1400" dirty="0">
                <a:solidFill>
                  <a:srgbClr val="FF0000"/>
                </a:solidFill>
              </a:rPr>
              <a:t>actuels</a:t>
            </a:r>
            <a:r>
              <a:rPr lang="fr-FR" sz="1400" dirty="0"/>
              <a:t> de la </a:t>
            </a:r>
            <a:r>
              <a:rPr lang="fr-FR" sz="1400" dirty="0" smtClean="0"/>
              <a:t>banque </a:t>
            </a:r>
            <a:r>
              <a:rPr lang="fr-FR" sz="1400" b="1" i="0" u="none" strike="noStrike" baseline="0" dirty="0" smtClean="0">
                <a:effectLst/>
              </a:rPr>
              <a:t>par genre et âge </a:t>
            </a:r>
            <a:r>
              <a:rPr lang="fr-FR" sz="1400" dirty="0" smtClean="0"/>
              <a:t> </a:t>
            </a:r>
            <a:endParaRPr lang="fr-FR" sz="1400" dirty="0"/>
          </a:p>
        </c:rich>
      </c:tx>
      <c:layout/>
      <c:overlay val="0"/>
    </c:title>
    <c:autoTitleDeleted val="0"/>
    <c:pivotFmts>
      <c:pivotFmt>
        <c:idx val="0"/>
      </c:pivotFmt>
      <c:pivotFmt>
        <c:idx val="1"/>
      </c:pivotFmt>
      <c:pivotFmt>
        <c:idx val="2"/>
      </c:pivotFmt>
      <c:pivotFmt>
        <c:idx val="3"/>
        <c:dLbl>
          <c:idx val="0"/>
          <c:spPr/>
          <c:txPr>
            <a:bodyPr/>
            <a:lstStyle/>
            <a:p>
              <a:pPr>
                <a:defRPr/>
              </a:pPr>
              <a:endParaRPr lang="fr-FR"/>
            </a:p>
          </c:txPr>
          <c:showLegendKey val="0"/>
          <c:showVal val="1"/>
          <c:showCatName val="0"/>
          <c:showSerName val="0"/>
          <c:showPercent val="0"/>
          <c:showBubbleSize val="0"/>
        </c:dLbl>
      </c:pivotFmt>
      <c:pivotFmt>
        <c:idx val="4"/>
      </c:pivotFmt>
      <c:pivotFmt>
        <c:idx val="5"/>
        <c:dLbl>
          <c:idx val="0"/>
          <c:spPr/>
          <c:txPr>
            <a:bodyPr/>
            <a:lstStyle/>
            <a:p>
              <a:pPr>
                <a:defRPr/>
              </a:pPr>
              <a:endParaRPr lang="fr-FR"/>
            </a:p>
          </c:txPr>
          <c:showLegendKey val="0"/>
          <c:showVal val="1"/>
          <c:showCatName val="0"/>
          <c:showSerName val="0"/>
          <c:showPercent val="0"/>
          <c:showBubbleSize val="0"/>
        </c:dLbl>
      </c:pivotFmt>
      <c:pivotFmt>
        <c:idx val="6"/>
      </c:pivotFmt>
      <c:pivotFmt>
        <c:idx val="7"/>
        <c:marker>
          <c:symbol val="none"/>
        </c:marker>
        <c:dLbl>
          <c:idx val="0"/>
          <c:spPr/>
          <c:txPr>
            <a:bodyPr/>
            <a:lstStyle/>
            <a:p>
              <a:pPr>
                <a:defRPr/>
              </a:pPr>
              <a:endParaRPr lang="fr-FR"/>
            </a:p>
          </c:txPr>
          <c:showLegendKey val="0"/>
          <c:showVal val="1"/>
          <c:showCatName val="0"/>
          <c:showSerName val="0"/>
          <c:showPercent val="0"/>
          <c:showBubbleSize val="0"/>
        </c:dLbl>
      </c:pivotFmt>
      <c:pivotFmt>
        <c:idx val="8"/>
        <c:marker>
          <c:symbol val="none"/>
        </c:marker>
        <c:dLbl>
          <c:idx val="0"/>
          <c:spPr/>
          <c:txPr>
            <a:bodyPr/>
            <a:lstStyle/>
            <a:p>
              <a:pPr>
                <a:defRPr/>
              </a:pPr>
              <a:endParaRPr lang="fr-FR"/>
            </a:p>
          </c:txPr>
          <c:showLegendKey val="0"/>
          <c:showVal val="1"/>
          <c:showCatName val="0"/>
          <c:showSerName val="0"/>
          <c:showPercent val="0"/>
          <c:showBubbleSize val="0"/>
        </c:dLbl>
      </c:pivotFmt>
      <c:pivotFmt>
        <c:idx val="9"/>
        <c:marker>
          <c:symbol val="none"/>
        </c:marker>
        <c:dLbl>
          <c:idx val="0"/>
          <c:spPr/>
          <c:txPr>
            <a:bodyPr/>
            <a:lstStyle/>
            <a:p>
              <a:pPr>
                <a:defRPr/>
              </a:pPr>
              <a:endParaRPr lang="fr-FR"/>
            </a:p>
          </c:txPr>
          <c:showLegendKey val="0"/>
          <c:showVal val="1"/>
          <c:showCatName val="0"/>
          <c:showSerName val="0"/>
          <c:showPercent val="0"/>
          <c:showBubbleSize val="0"/>
        </c:dLbl>
      </c:pivotFmt>
      <c:pivotFmt>
        <c:idx val="10"/>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barChart>
        <c:barDir val="col"/>
        <c:grouping val="clustered"/>
        <c:varyColors val="0"/>
        <c:ser>
          <c:idx val="0"/>
          <c:order val="0"/>
          <c:tx>
            <c:strRef>
              <c:f>Feuil1!$B$3</c:f>
              <c:strCache>
                <c:ptCount val="1"/>
                <c:pt idx="0">
                  <c:v>Moyenne de Âge du client</c:v>
                </c:pt>
              </c:strCache>
            </c:strRef>
          </c:tx>
          <c:invertIfNegative val="0"/>
          <c:dLbls>
            <c:txPr>
              <a:bodyPr/>
              <a:lstStyle/>
              <a:p>
                <a:pPr>
                  <a:defRPr sz="1200" b="1"/>
                </a:pPr>
                <a:endParaRPr lang="fr-FR"/>
              </a:p>
            </c:txPr>
            <c:showLegendKey val="0"/>
            <c:showVal val="1"/>
            <c:showCatName val="0"/>
            <c:showSerName val="0"/>
            <c:showPercent val="0"/>
            <c:showBubbleSize val="0"/>
            <c:showLeaderLines val="0"/>
          </c:dLbls>
          <c:cat>
            <c:strRef>
              <c:f>Feuil1!$A$4:$A$6</c:f>
              <c:strCache>
                <c:ptCount val="2"/>
                <c:pt idx="0">
                  <c:v>F</c:v>
                </c:pt>
                <c:pt idx="1">
                  <c:v>M</c:v>
                </c:pt>
              </c:strCache>
            </c:strRef>
          </c:cat>
          <c:val>
            <c:numRef>
              <c:f>Feuil1!$B$4:$B$6</c:f>
              <c:numCache>
                <c:formatCode>0.00</c:formatCode>
                <c:ptCount val="2"/>
                <c:pt idx="0">
                  <c:v>46.422051513782193</c:v>
                </c:pt>
                <c:pt idx="1">
                  <c:v>46.089544895448952</c:v>
                </c:pt>
              </c:numCache>
            </c:numRef>
          </c:val>
        </c:ser>
        <c:ser>
          <c:idx val="1"/>
          <c:order val="1"/>
          <c:tx>
            <c:strRef>
              <c:f>Feuil1!$C$3</c:f>
              <c:strCache>
                <c:ptCount val="1"/>
                <c:pt idx="0">
                  <c:v>Nombre de N° du client</c:v>
                </c:pt>
              </c:strCache>
            </c:strRef>
          </c:tx>
          <c:invertIfNegative val="0"/>
          <c:dLbls>
            <c:txPr>
              <a:bodyPr/>
              <a:lstStyle/>
              <a:p>
                <a:pPr>
                  <a:defRPr sz="1200" b="1"/>
                </a:pPr>
                <a:endParaRPr lang="fr-FR"/>
              </a:p>
            </c:txPr>
            <c:showLegendKey val="0"/>
            <c:showVal val="1"/>
            <c:showCatName val="0"/>
            <c:showSerName val="0"/>
            <c:showPercent val="0"/>
            <c:showBubbleSize val="0"/>
            <c:showLeaderLines val="0"/>
          </c:dLbls>
          <c:cat>
            <c:strRef>
              <c:f>Feuil1!$A$4:$A$6</c:f>
              <c:strCache>
                <c:ptCount val="2"/>
                <c:pt idx="0">
                  <c:v>F</c:v>
                </c:pt>
                <c:pt idx="1">
                  <c:v>M</c:v>
                </c:pt>
              </c:strCache>
            </c:strRef>
          </c:cat>
          <c:val>
            <c:numRef>
              <c:f>Feuil1!$C$4:$C$6</c:f>
              <c:numCache>
                <c:formatCode>0.00%</c:formatCode>
                <c:ptCount val="2"/>
                <c:pt idx="0">
                  <c:v>0.52125780237898955</c:v>
                </c:pt>
                <c:pt idx="1">
                  <c:v>0.4787421976210105</c:v>
                </c:pt>
              </c:numCache>
            </c:numRef>
          </c:val>
        </c:ser>
        <c:dLbls>
          <c:showLegendKey val="0"/>
          <c:showVal val="1"/>
          <c:showCatName val="0"/>
          <c:showSerName val="0"/>
          <c:showPercent val="0"/>
          <c:showBubbleSize val="0"/>
        </c:dLbls>
        <c:gapWidth val="150"/>
        <c:overlap val="-25"/>
        <c:axId val="128230912"/>
        <c:axId val="128232448"/>
      </c:barChart>
      <c:catAx>
        <c:axId val="128230912"/>
        <c:scaling>
          <c:orientation val="minMax"/>
        </c:scaling>
        <c:delete val="0"/>
        <c:axPos val="b"/>
        <c:majorTickMark val="none"/>
        <c:minorTickMark val="none"/>
        <c:tickLblPos val="nextTo"/>
        <c:crossAx val="128232448"/>
        <c:crosses val="autoZero"/>
        <c:auto val="1"/>
        <c:lblAlgn val="ctr"/>
        <c:lblOffset val="100"/>
        <c:noMultiLvlLbl val="0"/>
      </c:catAx>
      <c:valAx>
        <c:axId val="128232448"/>
        <c:scaling>
          <c:orientation val="minMax"/>
        </c:scaling>
        <c:delete val="1"/>
        <c:axPos val="l"/>
        <c:numFmt formatCode="0.00" sourceLinked="1"/>
        <c:majorTickMark val="none"/>
        <c:minorTickMark val="none"/>
        <c:tickLblPos val="nextTo"/>
        <c:crossAx val="128230912"/>
        <c:crosses val="autoZero"/>
        <c:crossBetween val="between"/>
      </c:valAx>
    </c:plotArea>
    <c:legend>
      <c:legendPos val="t"/>
      <c:layout/>
      <c:overlay val="0"/>
    </c:legend>
    <c:plotVisOnly val="1"/>
    <c:dispBlanksAs val="gap"/>
    <c:showDLblsOverMax val="0"/>
  </c:chart>
  <c:externalData r:id="rId2">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0"/>
    </mc:Choice>
    <mc:Fallback>
      <c:style val="10"/>
    </mc:Fallback>
  </mc:AlternateContent>
  <c:clrMapOvr bg1="lt1" tx1="dk1" bg2="lt2" tx2="dk2" accent1="accent1" accent2="accent2" accent3="accent3" accent4="accent4" accent5="accent5" accent6="accent6" hlink="hlink" folHlink="folHlink"/>
  <c:pivotSource>
    <c:name>[Données+Primero+Bank.xlsx]Feuil3!Tableau croisé dynamique4</c:name>
    <c:fmtId val="22"/>
  </c:pivotSource>
  <c:chart>
    <c:title>
      <c:tx>
        <c:rich>
          <a:bodyPr/>
          <a:lstStyle/>
          <a:p>
            <a:pPr marL="0" marR="0" indent="0" algn="ctr" defTabSz="914400" rtl="0" eaLnBrk="1" fontAlgn="auto" latinLnBrk="0" hangingPunct="1">
              <a:lnSpc>
                <a:spcPct val="100000"/>
              </a:lnSpc>
              <a:spcBef>
                <a:spcPts val="0"/>
              </a:spcBef>
              <a:spcAft>
                <a:spcPts val="0"/>
              </a:spcAft>
              <a:buClrTx/>
              <a:buSzTx/>
              <a:buFontTx/>
              <a:buNone/>
              <a:tabLst/>
              <a:defRPr sz="1400" b="1" i="0" u="none" strike="noStrike" kern="1200" baseline="0">
                <a:solidFill>
                  <a:prstClr val="black"/>
                </a:solidFill>
                <a:latin typeface="Maven Pro" panose="020B0604020202020204" charset="0"/>
                <a:ea typeface="+mn-ea"/>
                <a:cs typeface="+mn-cs"/>
              </a:defRPr>
            </a:pPr>
            <a:r>
              <a:rPr lang="fr-FR" sz="1400" b="1" i="0" baseline="0" dirty="0" smtClean="0">
                <a:effectLst/>
                <a:latin typeface="Arial" panose="020B0604020202020204" pitchFamily="34" charset="0"/>
                <a:cs typeface="Arial" panose="020B0604020202020204" pitchFamily="34" charset="0"/>
              </a:rPr>
              <a:t>Répartition des clients </a:t>
            </a:r>
            <a:r>
              <a:rPr lang="fr-FR" sz="1400" b="1" i="0" baseline="0" dirty="0" smtClean="0">
                <a:solidFill>
                  <a:srgbClr val="FF0000"/>
                </a:solidFill>
                <a:effectLst/>
                <a:latin typeface="Arial" panose="020B0604020202020204" pitchFamily="34" charset="0"/>
                <a:cs typeface="Arial" panose="020B0604020202020204" pitchFamily="34" charset="0"/>
              </a:rPr>
              <a:t>perdus</a:t>
            </a:r>
            <a:r>
              <a:rPr lang="fr-FR" sz="1400" b="1" i="0" baseline="0" dirty="0" smtClean="0">
                <a:effectLst/>
                <a:latin typeface="Arial" panose="020B0604020202020204" pitchFamily="34" charset="0"/>
                <a:cs typeface="Arial" panose="020B0604020202020204" pitchFamily="34" charset="0"/>
              </a:rPr>
              <a:t>  par catégorie de revenus</a:t>
            </a:r>
            <a:endParaRPr lang="fr-FR" sz="1400" dirty="0" smtClean="0">
              <a:effectLst/>
              <a:latin typeface="Arial" panose="020B0604020202020204" pitchFamily="34" charset="0"/>
              <a:cs typeface="Arial" panose="020B0604020202020204" pitchFamily="34" charset="0"/>
            </a:endParaRPr>
          </a:p>
        </c:rich>
      </c:tx>
      <c:layout>
        <c:manualLayout>
          <c:xMode val="edge"/>
          <c:yMode val="edge"/>
          <c:x val="0.12109380119457031"/>
          <c:y val="5.5222883580269125E-2"/>
        </c:manualLayout>
      </c:layout>
      <c:overlay val="0"/>
    </c:title>
    <c:autoTitleDeleted val="0"/>
    <c:pivotFmts>
      <c:pivotFmt>
        <c:idx val="0"/>
        <c:dLbl>
          <c:idx val="0"/>
          <c:spPr/>
          <c:txPr>
            <a:bodyPr/>
            <a:lstStyle/>
            <a:p>
              <a:pPr>
                <a:defRPr/>
              </a:pPr>
              <a:endParaRPr lang="fr-FR"/>
            </a:p>
          </c:txPr>
          <c:showLegendKey val="0"/>
          <c:showVal val="0"/>
          <c:showCatName val="1"/>
          <c:showSerName val="0"/>
          <c:showPercent val="1"/>
          <c:showBubbleSize val="0"/>
        </c:dLbl>
      </c:pivotFmt>
      <c:pivotFmt>
        <c:idx val="1"/>
        <c:marker>
          <c:symbol val="none"/>
        </c:marker>
        <c:dLbl>
          <c:idx val="0"/>
          <c:spPr/>
          <c:txPr>
            <a:bodyPr/>
            <a:lstStyle/>
            <a:p>
              <a:pPr>
                <a:defRPr/>
              </a:pPr>
              <a:endParaRPr lang="fr-FR"/>
            </a:p>
          </c:txPr>
          <c:showLegendKey val="0"/>
          <c:showVal val="1"/>
          <c:showCatName val="1"/>
          <c:showSerName val="0"/>
          <c:showPercent val="0"/>
          <c:showBubbleSize val="0"/>
        </c:dLbl>
      </c:pivotFmt>
      <c:pivotFmt>
        <c:idx val="2"/>
        <c:marker>
          <c:symbol val="none"/>
        </c:marker>
        <c:dLbl>
          <c:idx val="0"/>
          <c:spPr/>
          <c:txPr>
            <a:bodyPr/>
            <a:lstStyle/>
            <a:p>
              <a:pPr>
                <a:defRPr/>
              </a:pPr>
              <a:endParaRPr lang="fr-FR"/>
            </a:p>
          </c:txPr>
          <c:showLegendKey val="0"/>
          <c:showVal val="0"/>
          <c:showCatName val="1"/>
          <c:showSerName val="0"/>
          <c:showPercent val="1"/>
          <c:showBubbleSize val="0"/>
        </c:dLbl>
      </c:pivotFmt>
      <c:pivotFmt>
        <c:idx val="3"/>
        <c:marker>
          <c:symbol val="none"/>
        </c:marker>
        <c:dLbl>
          <c:idx val="0"/>
          <c:spPr/>
          <c:txPr>
            <a:bodyPr/>
            <a:lstStyle/>
            <a:p>
              <a:pPr>
                <a:defRPr/>
              </a:pPr>
              <a:endParaRPr lang="fr-FR"/>
            </a:p>
          </c:txPr>
          <c:showLegendKey val="0"/>
          <c:showVal val="0"/>
          <c:showCatName val="1"/>
          <c:showSerName val="0"/>
          <c:showPercent val="1"/>
          <c:showBubbleSize val="0"/>
        </c:dLbl>
      </c:pivotFmt>
    </c:pivotFmts>
    <c:plotArea>
      <c:layout/>
      <c:pieChart>
        <c:varyColors val="1"/>
        <c:ser>
          <c:idx val="0"/>
          <c:order val="0"/>
          <c:tx>
            <c:strRef>
              <c:f>Feuil3!$B$3</c:f>
              <c:strCache>
                <c:ptCount val="1"/>
                <c:pt idx="0">
                  <c:v>Total</c:v>
                </c:pt>
              </c:strCache>
            </c:strRef>
          </c:tx>
          <c:dLbls>
            <c:txPr>
              <a:bodyPr/>
              <a:lstStyle/>
              <a:p>
                <a:pPr>
                  <a:defRPr b="1">
                    <a:solidFill>
                      <a:schemeClr val="bg1"/>
                    </a:solidFill>
                  </a:defRPr>
                </a:pPr>
                <a:endParaRPr lang="fr-FR"/>
              </a:p>
            </c:txPr>
            <c:showLegendKey val="0"/>
            <c:showVal val="0"/>
            <c:showCatName val="1"/>
            <c:showSerName val="0"/>
            <c:showPercent val="1"/>
            <c:showBubbleSize val="0"/>
            <c:showLeaderLines val="1"/>
          </c:dLbls>
          <c:cat>
            <c:strRef>
              <c:f>Feuil3!$A$4:$A$10</c:f>
              <c:strCache>
                <c:ptCount val="6"/>
                <c:pt idx="0">
                  <c:v>€120K +</c:v>
                </c:pt>
                <c:pt idx="1">
                  <c:v>€40K - €60K</c:v>
                </c:pt>
                <c:pt idx="2">
                  <c:v>€60K - €80K</c:v>
                </c:pt>
                <c:pt idx="3">
                  <c:v>€80K - €120K</c:v>
                </c:pt>
                <c:pt idx="4">
                  <c:v>Moins de €40K</c:v>
                </c:pt>
                <c:pt idx="5">
                  <c:v>Non connu</c:v>
                </c:pt>
              </c:strCache>
            </c:strRef>
          </c:cat>
          <c:val>
            <c:numRef>
              <c:f>Feuil3!$B$4:$B$10</c:f>
              <c:numCache>
                <c:formatCode>0.00%</c:formatCode>
                <c:ptCount val="6"/>
                <c:pt idx="0">
                  <c:v>7.8850855745721274E-2</c:v>
                </c:pt>
                <c:pt idx="1">
                  <c:v>0.27017114914425427</c:v>
                </c:pt>
                <c:pt idx="2">
                  <c:v>0.22432762836185818</c:v>
                </c:pt>
                <c:pt idx="3">
                  <c:v>0.16931540342298287</c:v>
                </c:pt>
                <c:pt idx="4">
                  <c:v>0.14303178484107579</c:v>
                </c:pt>
                <c:pt idx="5">
                  <c:v>0.11430317848410758</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externalData r:id="rId2">
    <c:autoUpdate val="0"/>
  </c:externalData>
  <c:extLst>
    <c:ext xmlns:c14="http://schemas.microsoft.com/office/drawing/2007/8/2/chart" uri="{781A3756-C4B2-4CAC-9D66-4F8BD8637D16}">
      <c14:pivotOptions>
        <c14:dropZoneFilter val="1"/>
        <c14:dropZoneData val="1"/>
        <c14:dropZoneSeries val="1"/>
        <c14:dropZonesVisible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10"/>
    </mc:Choice>
    <mc:Fallback>
      <c:style val="10"/>
    </mc:Fallback>
  </mc:AlternateContent>
  <c:clrMapOvr bg1="lt1" tx1="dk1" bg2="lt2" tx2="dk2" accent1="accent1" accent2="accent2" accent3="accent3" accent4="accent4" accent5="accent5" accent6="accent6" hlink="hlink" folHlink="folHlink"/>
  <c:pivotSource>
    <c:name>[Données+Primero+Bank.xlsx]Feuil3!Tableau croisé dynamique4</c:name>
    <c:fmtId val="18"/>
  </c:pivotSource>
  <c:chart>
    <c:title>
      <c:tx>
        <c:rich>
          <a:bodyPr/>
          <a:lstStyle/>
          <a:p>
            <a:pPr>
              <a:defRPr sz="1400">
                <a:latin typeface="+mj-lt"/>
              </a:defRPr>
            </a:pPr>
            <a:r>
              <a:rPr lang="fr-FR" sz="1400" b="1" i="0" u="none" strike="noStrike" baseline="0" dirty="0" smtClean="0">
                <a:effectLst/>
                <a:latin typeface="Arial" panose="020B0604020202020204" pitchFamily="34" charset="0"/>
                <a:cs typeface="Arial" panose="020B0604020202020204" pitchFamily="34" charset="0"/>
              </a:rPr>
              <a:t>Répartition des clients </a:t>
            </a:r>
            <a:r>
              <a:rPr lang="fr-FR" sz="1400" b="1" i="0" u="none" strike="noStrike" baseline="0" dirty="0" smtClean="0">
                <a:solidFill>
                  <a:srgbClr val="FF0000"/>
                </a:solidFill>
                <a:effectLst/>
                <a:latin typeface="Arial" panose="020B0604020202020204" pitchFamily="34" charset="0"/>
                <a:cs typeface="Arial" panose="020B0604020202020204" pitchFamily="34" charset="0"/>
              </a:rPr>
              <a:t>actuels</a:t>
            </a:r>
            <a:r>
              <a:rPr lang="fr-FR" sz="1400" b="1" i="0" u="none" strike="noStrike" baseline="0" dirty="0" smtClean="0">
                <a:effectLst/>
                <a:latin typeface="Arial" panose="020B0604020202020204" pitchFamily="34" charset="0"/>
                <a:cs typeface="Arial" panose="020B0604020202020204" pitchFamily="34" charset="0"/>
              </a:rPr>
              <a:t> par catégorie de revenus</a:t>
            </a:r>
            <a:endParaRPr lang="en-US" sz="1400" dirty="0">
              <a:latin typeface="Arial" panose="020B0604020202020204" pitchFamily="34" charset="0"/>
              <a:cs typeface="Arial" panose="020B0604020202020204" pitchFamily="34" charset="0"/>
            </a:endParaRPr>
          </a:p>
        </c:rich>
      </c:tx>
      <c:layout>
        <c:manualLayout>
          <c:xMode val="edge"/>
          <c:yMode val="edge"/>
          <c:x val="0.11478279249381712"/>
          <c:y val="7.0077645479398695E-2"/>
        </c:manualLayout>
      </c:layout>
      <c:overlay val="0"/>
    </c:title>
    <c:autoTitleDeleted val="0"/>
    <c:pivotFmts>
      <c:pivotFmt>
        <c:idx val="0"/>
        <c:dLbl>
          <c:idx val="0"/>
          <c:spPr/>
          <c:txPr>
            <a:bodyPr/>
            <a:lstStyle/>
            <a:p>
              <a:pPr>
                <a:defRPr/>
              </a:pPr>
              <a:endParaRPr lang="fr-FR"/>
            </a:p>
          </c:txPr>
          <c:showLegendKey val="0"/>
          <c:showVal val="0"/>
          <c:showCatName val="1"/>
          <c:showSerName val="0"/>
          <c:showPercent val="1"/>
          <c:showBubbleSize val="0"/>
        </c:dLbl>
      </c:pivotFmt>
      <c:pivotFmt>
        <c:idx val="1"/>
        <c:marker>
          <c:symbol val="none"/>
        </c:marker>
        <c:dLbl>
          <c:idx val="0"/>
          <c:spPr/>
          <c:txPr>
            <a:bodyPr/>
            <a:lstStyle/>
            <a:p>
              <a:pPr>
                <a:defRPr/>
              </a:pPr>
              <a:endParaRPr lang="fr-FR"/>
            </a:p>
          </c:txPr>
          <c:showLegendKey val="0"/>
          <c:showVal val="1"/>
          <c:showCatName val="1"/>
          <c:showSerName val="0"/>
          <c:showPercent val="0"/>
          <c:showBubbleSize val="0"/>
        </c:dLbl>
      </c:pivotFmt>
      <c:pivotFmt>
        <c:idx val="2"/>
        <c:marker>
          <c:symbol val="none"/>
        </c:marker>
        <c:dLbl>
          <c:idx val="0"/>
          <c:spPr/>
          <c:txPr>
            <a:bodyPr/>
            <a:lstStyle/>
            <a:p>
              <a:pPr>
                <a:defRPr/>
              </a:pPr>
              <a:endParaRPr lang="fr-FR"/>
            </a:p>
          </c:txPr>
          <c:showLegendKey val="0"/>
          <c:showVal val="0"/>
          <c:showCatName val="1"/>
          <c:showSerName val="0"/>
          <c:showPercent val="1"/>
          <c:showBubbleSize val="0"/>
        </c:dLbl>
      </c:pivotFmt>
      <c:pivotFmt>
        <c:idx val="3"/>
        <c:marker>
          <c:symbol val="none"/>
        </c:marker>
        <c:dLbl>
          <c:idx val="0"/>
          <c:spPr/>
          <c:txPr>
            <a:bodyPr/>
            <a:lstStyle/>
            <a:p>
              <a:pPr>
                <a:defRPr/>
              </a:pPr>
              <a:endParaRPr lang="fr-FR"/>
            </a:p>
          </c:txPr>
          <c:showLegendKey val="0"/>
          <c:showVal val="0"/>
          <c:showCatName val="1"/>
          <c:showSerName val="0"/>
          <c:showPercent val="1"/>
          <c:showBubbleSize val="0"/>
        </c:dLbl>
      </c:pivotFmt>
    </c:pivotFmts>
    <c:plotArea>
      <c:layout/>
      <c:pieChart>
        <c:varyColors val="1"/>
        <c:ser>
          <c:idx val="0"/>
          <c:order val="0"/>
          <c:tx>
            <c:strRef>
              <c:f>Feuil3!$B$3</c:f>
              <c:strCache>
                <c:ptCount val="1"/>
                <c:pt idx="0">
                  <c:v>Total</c:v>
                </c:pt>
              </c:strCache>
            </c:strRef>
          </c:tx>
          <c:dLbls>
            <c:txPr>
              <a:bodyPr/>
              <a:lstStyle/>
              <a:p>
                <a:pPr>
                  <a:defRPr b="1">
                    <a:solidFill>
                      <a:schemeClr val="bg1"/>
                    </a:solidFill>
                  </a:defRPr>
                </a:pPr>
                <a:endParaRPr lang="fr-FR"/>
              </a:p>
            </c:txPr>
            <c:showLegendKey val="0"/>
            <c:showVal val="0"/>
            <c:showCatName val="1"/>
            <c:showSerName val="0"/>
            <c:showPercent val="1"/>
            <c:showBubbleSize val="0"/>
            <c:showLeaderLines val="1"/>
          </c:dLbls>
          <c:cat>
            <c:strRef>
              <c:f>Feuil3!$A$4:$A$10</c:f>
              <c:strCache>
                <c:ptCount val="6"/>
                <c:pt idx="0">
                  <c:v>€120K +</c:v>
                </c:pt>
                <c:pt idx="1">
                  <c:v>€40K - €60K</c:v>
                </c:pt>
                <c:pt idx="2">
                  <c:v>€60K - €80K</c:v>
                </c:pt>
                <c:pt idx="3">
                  <c:v>€80K - €120K</c:v>
                </c:pt>
                <c:pt idx="4">
                  <c:v>Moins de €40K</c:v>
                </c:pt>
                <c:pt idx="5">
                  <c:v>Non connu</c:v>
                </c:pt>
              </c:strCache>
            </c:strRef>
          </c:cat>
          <c:val>
            <c:numRef>
              <c:f>Feuil3!$B$4:$B$10</c:f>
              <c:numCache>
                <c:formatCode>0.00%</c:formatCode>
                <c:ptCount val="6"/>
                <c:pt idx="0">
                  <c:v>7.0427511482746438E-2</c:v>
                </c:pt>
                <c:pt idx="1">
                  <c:v>0.17889530090684255</c:v>
                </c:pt>
                <c:pt idx="2">
                  <c:v>0.1425038275821458</c:v>
                </c:pt>
                <c:pt idx="3">
                  <c:v>0.15216111176539865</c:v>
                </c:pt>
                <c:pt idx="4">
                  <c:v>0.34730891532210578</c:v>
                </c:pt>
                <c:pt idx="5">
                  <c:v>0.1087033329407608</c:v>
                </c:pt>
              </c:numCache>
            </c:numRef>
          </c:val>
        </c:ser>
        <c:dLbls>
          <c:showLegendKey val="0"/>
          <c:showVal val="0"/>
          <c:showCatName val="1"/>
          <c:showSerName val="0"/>
          <c:showPercent val="1"/>
          <c:showBubbleSize val="0"/>
          <c:showLeaderLines val="1"/>
        </c:dLbls>
        <c:firstSliceAng val="0"/>
      </c:pieChart>
    </c:plotArea>
    <c:plotVisOnly val="1"/>
    <c:dispBlanksAs val="gap"/>
    <c:showDLblsOverMax val="0"/>
  </c:chart>
  <c:externalData r:id="rId2">
    <c:autoUpdate val="0"/>
  </c:externalData>
  <c:extLst>
    <c:ext xmlns:c14="http://schemas.microsoft.com/office/drawing/2007/8/2/chart" uri="{781A3756-C4B2-4CAC-9D66-4F8BD8637D16}">
      <c14:pivotOptions>
        <c14:dropZoneFilter val="1"/>
        <c14:dropZoneData val="1"/>
        <c14:dropZoneSeries val="1"/>
        <c14:dropZonesVisible val="1"/>
      </c14:pivotOptions>
    </c:ext>
  </c:extLst>
</c:chartSpace>
</file>

<file path=ppt/charts/chart5.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[Données+Primero+Bank.xlsx]Feuil4!Tableau croisé dynamique1</c:name>
    <c:fmtId val="3"/>
  </c:pivotSource>
  <c:chart>
    <c:autoTitleDeleted val="1"/>
    <c:pivotFmts>
      <c:pivotFmt>
        <c:idx val="0"/>
        <c:marker>
          <c:symbol val="none"/>
        </c:marker>
        <c:dLbl>
          <c:idx val="0"/>
          <c:spPr/>
          <c:txPr>
            <a:bodyPr/>
            <a:lstStyle/>
            <a:p>
              <a:pPr>
                <a:defRPr/>
              </a:pPr>
              <a:endParaRPr lang="fr-FR"/>
            </a:p>
          </c:txPr>
          <c:showLegendKey val="0"/>
          <c:showVal val="1"/>
          <c:showCatName val="0"/>
          <c:showSerName val="0"/>
          <c:showPercent val="0"/>
          <c:showBubbleSize val="0"/>
        </c:dLbl>
      </c:pivotFmt>
      <c:pivotFmt>
        <c:idx val="1"/>
        <c:marker>
          <c:symbol val="none"/>
        </c:marker>
        <c:dLbl>
          <c:idx val="0"/>
          <c:spPr/>
          <c:txPr>
            <a:bodyPr/>
            <a:lstStyle/>
            <a:p>
              <a:pPr>
                <a:defRPr/>
              </a:pPr>
              <a:endParaRPr lang="fr-FR"/>
            </a:p>
          </c:txPr>
          <c:showLegendKey val="0"/>
          <c:showVal val="1"/>
          <c:showCatName val="0"/>
          <c:showSerName val="0"/>
          <c:showPercent val="0"/>
          <c:showBubbleSize val="0"/>
        </c:dLbl>
      </c:pivotFmt>
      <c:pivotFmt>
        <c:idx val="2"/>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manualLayout>
          <c:layoutTarget val="inner"/>
          <c:xMode val="edge"/>
          <c:yMode val="edge"/>
          <c:x val="9.8227604338401317E-2"/>
          <c:y val="0.28025057698648204"/>
          <c:w val="0.89858792584448"/>
          <c:h val="0.6142433234421365"/>
        </c:manualLayout>
      </c:layout>
      <c:barChart>
        <c:barDir val="bar"/>
        <c:grouping val="clustered"/>
        <c:varyColors val="0"/>
        <c:ser>
          <c:idx val="0"/>
          <c:order val="0"/>
          <c:tx>
            <c:strRef>
              <c:f>Feuil4!$K$12</c:f>
              <c:strCache>
                <c:ptCount val="1"/>
                <c:pt idx="0">
                  <c:v>Total</c:v>
                </c:pt>
              </c:strCache>
            </c:strRef>
          </c:tx>
          <c:invertIfNegative val="0"/>
          <c:dLbls>
            <c:dLbl>
              <c:idx val="3"/>
              <c:spPr/>
              <c:txPr>
                <a:bodyPr/>
                <a:lstStyle/>
                <a:p>
                  <a:pPr>
                    <a:defRPr b="1">
                      <a:solidFill>
                        <a:srgbClr val="FF0000"/>
                      </a:solidFill>
                    </a:defRPr>
                  </a:pPr>
                  <a:endParaRPr lang="fr-FR"/>
                </a:p>
              </c:txPr>
              <c:showLegendKey val="0"/>
              <c:showVal val="1"/>
              <c:showCatName val="0"/>
              <c:showSerName val="0"/>
              <c:showPercent val="0"/>
              <c:showBubbleSize val="0"/>
            </c:dLbl>
            <c:txPr>
              <a:bodyPr/>
              <a:lstStyle/>
              <a:p>
                <a:pPr>
                  <a:defRPr/>
                </a:pPr>
                <a:endParaRPr lang="fr-FR"/>
              </a:p>
            </c:txPr>
            <c:showLegendKey val="0"/>
            <c:showVal val="1"/>
            <c:showCatName val="0"/>
            <c:showSerName val="0"/>
            <c:showPercent val="0"/>
            <c:showBubbleSize val="0"/>
            <c:showLeaderLines val="0"/>
          </c:dLbls>
          <c:cat>
            <c:strRef>
              <c:f>Feuil4!$J$13:$J$19</c:f>
              <c:strCache>
                <c:ptCount val="6"/>
                <c:pt idx="0">
                  <c:v>0</c:v>
                </c:pt>
                <c:pt idx="1">
                  <c:v>1</c:v>
                </c:pt>
                <c:pt idx="2">
                  <c:v>2</c:v>
                </c:pt>
                <c:pt idx="3">
                  <c:v>3</c:v>
                </c:pt>
                <c:pt idx="4">
                  <c:v>4</c:v>
                </c:pt>
                <c:pt idx="5">
                  <c:v>5</c:v>
                </c:pt>
              </c:strCache>
            </c:strRef>
          </c:cat>
          <c:val>
            <c:numRef>
              <c:f>Feuil4!$K$13:$K$19</c:f>
              <c:numCache>
                <c:formatCode>0.00%</c:formatCode>
                <c:ptCount val="6"/>
                <c:pt idx="0">
                  <c:v>9.0448710399246263E-2</c:v>
                </c:pt>
                <c:pt idx="1">
                  <c:v>0.18478388882346014</c:v>
                </c:pt>
                <c:pt idx="2">
                  <c:v>0.26333765163113887</c:v>
                </c:pt>
                <c:pt idx="3">
                  <c:v>0.26439759745613001</c:v>
                </c:pt>
                <c:pt idx="4">
                  <c:v>0.15463431869037805</c:v>
                </c:pt>
                <c:pt idx="5">
                  <c:v>4.2397832999646681E-2</c:v>
                </c:pt>
              </c:numCache>
            </c:numRef>
          </c:val>
        </c:ser>
        <c:dLbls>
          <c:showLegendKey val="0"/>
          <c:showVal val="1"/>
          <c:showCatName val="0"/>
          <c:showSerName val="0"/>
          <c:showPercent val="0"/>
          <c:showBubbleSize val="0"/>
        </c:dLbls>
        <c:gapWidth val="150"/>
        <c:axId val="217311488"/>
        <c:axId val="216993792"/>
      </c:barChart>
      <c:catAx>
        <c:axId val="217311488"/>
        <c:scaling>
          <c:orientation val="minMax"/>
        </c:scaling>
        <c:delete val="0"/>
        <c:axPos val="l"/>
        <c:majorTickMark val="none"/>
        <c:minorTickMark val="none"/>
        <c:tickLblPos val="nextTo"/>
        <c:crossAx val="216993792"/>
        <c:crosses val="autoZero"/>
        <c:auto val="1"/>
        <c:lblAlgn val="ctr"/>
        <c:lblOffset val="100"/>
        <c:noMultiLvlLbl val="0"/>
      </c:catAx>
      <c:valAx>
        <c:axId val="216993792"/>
        <c:scaling>
          <c:orientation val="minMax"/>
        </c:scaling>
        <c:delete val="1"/>
        <c:axPos val="b"/>
        <c:numFmt formatCode="0.00%" sourceLinked="1"/>
        <c:majorTickMark val="none"/>
        <c:minorTickMark val="none"/>
        <c:tickLblPos val="nextTo"/>
        <c:crossAx val="217311488"/>
        <c:crosses val="autoZero"/>
        <c:crossBetween val="between"/>
      </c:valAx>
    </c:plotArea>
    <c:plotVisOnly val="1"/>
    <c:dispBlanksAs val="gap"/>
    <c:showDLblsOverMax val="0"/>
  </c:chart>
  <c:externalData r:id="rId2">
    <c:autoUpdate val="0"/>
  </c:externalData>
  <c:userShapes r:id="rId3"/>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6.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[Données+Primero+Bank.xlsx]Feuil4!Tableau croisé dynamique5</c:name>
    <c:fmtId val="10"/>
  </c:pivotSource>
  <c:chart>
    <c:autoTitleDeleted val="1"/>
    <c:pivotFmts>
      <c:pivotFmt>
        <c:idx val="0"/>
      </c:pivotFmt>
      <c:pivotFmt>
        <c:idx val="1"/>
        <c:dLbl>
          <c:idx val="0"/>
          <c:delete val="1"/>
        </c:dLbl>
      </c:pivotFmt>
      <c:pivotFmt>
        <c:idx val="2"/>
        <c:dLbl>
          <c:idx val="0"/>
          <c:delete val="1"/>
        </c:dLbl>
      </c:pivotFmt>
      <c:pivotFmt>
        <c:idx val="3"/>
        <c:dLbl>
          <c:idx val="0"/>
          <c:delete val="1"/>
        </c:dLbl>
      </c:pivotFmt>
      <c:pivotFmt>
        <c:idx val="4"/>
      </c:pivotFmt>
      <c:pivotFmt>
        <c:idx val="5"/>
      </c:pivotFmt>
      <c:pivotFmt>
        <c:idx val="6"/>
      </c:pivotFmt>
      <c:pivotFmt>
        <c:idx val="7"/>
      </c:pivotFmt>
      <c:pivotFmt>
        <c:idx val="8"/>
        <c:dLbl>
          <c:idx val="0"/>
          <c:spPr/>
          <c:txPr>
            <a:bodyPr/>
            <a:lstStyle/>
            <a:p>
              <a:pPr>
                <a:defRPr/>
              </a:pPr>
              <a:endParaRPr lang="fr-FR"/>
            </a:p>
          </c:txPr>
          <c:showLegendKey val="0"/>
          <c:showVal val="1"/>
          <c:showCatName val="0"/>
          <c:showSerName val="0"/>
          <c:showPercent val="0"/>
          <c:showBubbleSize val="0"/>
        </c:dLbl>
      </c:pivotFmt>
      <c:pivotFmt>
        <c:idx val="9"/>
        <c:dLbl>
          <c:idx val="0"/>
          <c:delete val="1"/>
        </c:dLbl>
      </c:pivotFmt>
      <c:pivotFmt>
        <c:idx val="10"/>
        <c:dLbl>
          <c:idx val="0"/>
          <c:delete val="1"/>
        </c:dLbl>
      </c:pivotFmt>
      <c:pivotFmt>
        <c:idx val="11"/>
        <c:dLbl>
          <c:idx val="0"/>
          <c:delete val="1"/>
        </c:dLbl>
      </c:pivotFmt>
      <c:pivotFmt>
        <c:idx val="12"/>
        <c:dLbl>
          <c:idx val="0"/>
          <c:delete val="1"/>
        </c:dLbl>
      </c:pivotFmt>
      <c:pivotFmt>
        <c:idx val="13"/>
        <c:dLbl>
          <c:idx val="0"/>
          <c:delete val="1"/>
        </c:dLbl>
      </c:pivotFmt>
      <c:pivotFmt>
        <c:idx val="14"/>
        <c:dLbl>
          <c:idx val="0"/>
          <c:delete val="1"/>
        </c:dLbl>
      </c:pivotFmt>
      <c:pivotFmt>
        <c:idx val="15"/>
      </c:pivotFmt>
      <c:pivotFmt>
        <c:idx val="16"/>
      </c:pivotFmt>
      <c:pivotFmt>
        <c:idx val="17"/>
      </c:pivotFmt>
      <c:pivotFmt>
        <c:idx val="18"/>
        <c:dLbl>
          <c:idx val="0"/>
          <c:showLegendKey val="0"/>
          <c:showVal val="1"/>
          <c:showCatName val="0"/>
          <c:showSerName val="0"/>
          <c:showPercent val="0"/>
          <c:showBubbleSize val="0"/>
        </c:dLbl>
      </c:pivotFmt>
      <c:pivotFmt>
        <c:idx val="19"/>
      </c:pivotFmt>
      <c:pivotFmt>
        <c:idx val="20"/>
        <c:dLbl>
          <c:idx val="0"/>
          <c:showLegendKey val="0"/>
          <c:showVal val="1"/>
          <c:showCatName val="0"/>
          <c:showSerName val="0"/>
          <c:showPercent val="0"/>
          <c:showBubbleSize val="0"/>
        </c:dLbl>
      </c:pivotFmt>
      <c:pivotFmt>
        <c:idx val="21"/>
        <c:dLbl>
          <c:idx val="0"/>
          <c:spPr/>
          <c:txPr>
            <a:bodyPr/>
            <a:lstStyle/>
            <a:p>
              <a:pPr>
                <a:defRPr/>
              </a:pPr>
              <a:endParaRPr lang="fr-FR"/>
            </a:p>
          </c:txPr>
          <c:showLegendKey val="0"/>
          <c:showVal val="1"/>
          <c:showCatName val="0"/>
          <c:showSerName val="0"/>
          <c:showPercent val="0"/>
          <c:showBubbleSize val="0"/>
        </c:dLbl>
      </c:pivotFmt>
      <c:pivotFmt>
        <c:idx val="22"/>
      </c:pivotFmt>
      <c:pivotFmt>
        <c:idx val="23"/>
      </c:pivotFmt>
      <c:pivotFmt>
        <c:idx val="24"/>
        <c:marker>
          <c:symbol val="none"/>
        </c:marker>
      </c:pivotFmt>
      <c:pivotFmt>
        <c:idx val="25"/>
        <c:marker>
          <c:symbol val="none"/>
        </c:marker>
      </c:pivotFmt>
      <c:pivotFmt>
        <c:idx val="26"/>
      </c:pivotFmt>
      <c:pivotFmt>
        <c:idx val="27"/>
      </c:pivotFmt>
      <c:pivotFmt>
        <c:idx val="28"/>
        <c:marker>
          <c:symbol val="none"/>
        </c:marker>
        <c:dLbl>
          <c:idx val="0"/>
          <c:spPr/>
          <c:txPr>
            <a:bodyPr/>
            <a:lstStyle/>
            <a:p>
              <a:pPr>
                <a:defRPr/>
              </a:pPr>
              <a:endParaRPr lang="fr-FR"/>
            </a:p>
          </c:txPr>
          <c:showLegendKey val="0"/>
          <c:showVal val="1"/>
          <c:showCatName val="0"/>
          <c:showSerName val="0"/>
          <c:showPercent val="0"/>
          <c:showBubbleSize val="0"/>
        </c:dLbl>
      </c:pivotFmt>
      <c:pivotFmt>
        <c:idx val="29"/>
        <c:marker>
          <c:symbol val="none"/>
        </c:marker>
        <c:dLbl>
          <c:idx val="0"/>
          <c:spPr/>
          <c:txPr>
            <a:bodyPr/>
            <a:lstStyle/>
            <a:p>
              <a:pPr>
                <a:defRPr/>
              </a:pPr>
              <a:endParaRPr lang="fr-FR"/>
            </a:p>
          </c:txPr>
          <c:showLegendKey val="0"/>
          <c:showVal val="1"/>
          <c:showCatName val="0"/>
          <c:showSerName val="0"/>
          <c:showPercent val="0"/>
          <c:showBubbleSize val="0"/>
        </c:dLbl>
      </c:pivotFmt>
      <c:pivotFmt>
        <c:idx val="30"/>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manualLayout>
          <c:layoutTarget val="inner"/>
          <c:xMode val="edge"/>
          <c:yMode val="edge"/>
          <c:x val="0.22960705724058861"/>
          <c:y val="4.0089363829521309E-2"/>
          <c:w val="0.72707164312042227"/>
          <c:h val="0.65024090738657669"/>
        </c:manualLayout>
      </c:layout>
      <c:barChart>
        <c:barDir val="col"/>
        <c:grouping val="clustered"/>
        <c:varyColors val="0"/>
        <c:ser>
          <c:idx val="0"/>
          <c:order val="0"/>
          <c:tx>
            <c:strRef>
              <c:f>Feuil4!$B$4</c:f>
              <c:strCache>
                <c:ptCount val="1"/>
                <c:pt idx="0">
                  <c:v>Total</c:v>
                </c:pt>
              </c:strCache>
            </c:strRef>
          </c:tx>
          <c:invertIfNegative val="0"/>
          <c:dLbls>
            <c:dLbl>
              <c:idx val="0"/>
              <c:layout/>
              <c:tx>
                <c:rich>
                  <a:bodyPr/>
                  <a:lstStyle/>
                  <a:p>
                    <a:r>
                      <a:rPr lang="en-US" b="1" dirty="0">
                        <a:solidFill>
                          <a:srgbClr val="FF0000"/>
                        </a:solidFill>
                      </a:rPr>
                      <a:t>42,82%</a:t>
                    </a:r>
                  </a:p>
                </c:rich>
              </c:tx>
              <c:showLegendKey val="0"/>
              <c:showVal val="1"/>
              <c:showCatName val="0"/>
              <c:showSerName val="0"/>
              <c:showPercent val="0"/>
              <c:showBubbleSize val="0"/>
            </c:dLbl>
            <c:txPr>
              <a:bodyPr/>
              <a:lstStyle/>
              <a:p>
                <a:pPr>
                  <a:defRPr/>
                </a:pPr>
                <a:endParaRPr lang="fr-FR"/>
              </a:p>
            </c:txPr>
            <c:showLegendKey val="0"/>
            <c:showVal val="1"/>
            <c:showCatName val="0"/>
            <c:showSerName val="0"/>
            <c:showPercent val="0"/>
            <c:showBubbleSize val="0"/>
            <c:showLeaderLines val="0"/>
          </c:dLbls>
          <c:cat>
            <c:strRef>
              <c:f>Feuil4!$A$5:$A$9</c:f>
              <c:strCache>
                <c:ptCount val="4"/>
                <c:pt idx="0">
                  <c:v>Célibataire</c:v>
                </c:pt>
                <c:pt idx="1">
                  <c:v>Divorcé(e)</c:v>
                </c:pt>
                <c:pt idx="2">
                  <c:v>Marié(e)</c:v>
                </c:pt>
                <c:pt idx="3">
                  <c:v>Non connu</c:v>
                </c:pt>
              </c:strCache>
            </c:strRef>
          </c:cat>
          <c:val>
            <c:numRef>
              <c:f>Feuil4!$B$5:$B$9</c:f>
              <c:numCache>
                <c:formatCode>0.00%</c:formatCode>
                <c:ptCount val="4"/>
                <c:pt idx="0">
                  <c:v>0.4282181132964315</c:v>
                </c:pt>
                <c:pt idx="1">
                  <c:v>7.3725120716052292E-2</c:v>
                </c:pt>
                <c:pt idx="2">
                  <c:v>0.42515604757979036</c:v>
                </c:pt>
                <c:pt idx="3">
                  <c:v>7.2900718407725829E-2</c:v>
                </c:pt>
              </c:numCache>
            </c:numRef>
          </c:val>
        </c:ser>
        <c:dLbls>
          <c:showLegendKey val="0"/>
          <c:showVal val="1"/>
          <c:showCatName val="0"/>
          <c:showSerName val="0"/>
          <c:showPercent val="0"/>
          <c:showBubbleSize val="0"/>
        </c:dLbls>
        <c:gapWidth val="75"/>
        <c:axId val="221521024"/>
        <c:axId val="221523968"/>
      </c:barChart>
      <c:catAx>
        <c:axId val="221521024"/>
        <c:scaling>
          <c:orientation val="minMax"/>
        </c:scaling>
        <c:delete val="0"/>
        <c:axPos val="b"/>
        <c:majorTickMark val="none"/>
        <c:minorTickMark val="none"/>
        <c:tickLblPos val="nextTo"/>
        <c:crossAx val="221523968"/>
        <c:crosses val="autoZero"/>
        <c:auto val="1"/>
        <c:lblAlgn val="ctr"/>
        <c:lblOffset val="100"/>
        <c:noMultiLvlLbl val="0"/>
      </c:catAx>
      <c:valAx>
        <c:axId val="221523968"/>
        <c:scaling>
          <c:orientation val="minMax"/>
        </c:scaling>
        <c:delete val="0"/>
        <c:axPos val="l"/>
        <c:numFmt formatCode="0.00%" sourceLinked="1"/>
        <c:majorTickMark val="none"/>
        <c:minorTickMark val="none"/>
        <c:tickLblPos val="nextTo"/>
        <c:crossAx val="221521024"/>
        <c:crosses val="autoZero"/>
        <c:crossBetween val="between"/>
      </c:valAx>
    </c:plotArea>
    <c:plotVisOnly val="1"/>
    <c:dispBlanksAs val="gap"/>
    <c:showDLblsOverMax val="0"/>
  </c:chart>
  <c:externalData r:id="rId2">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7.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[Données+Primero+Bank.xlsx]Feuil4!Tableau croisé dynamique1</c:name>
    <c:fmtId val="7"/>
  </c:pivotSource>
  <c:chart>
    <c:title>
      <c:tx>
        <c:rich>
          <a:bodyPr/>
          <a:lstStyle/>
          <a:p>
            <a:pPr marL="0" marR="0" indent="0" algn="ctr" defTabSz="914400" rtl="0" eaLnBrk="1" fontAlgn="auto" latinLnBrk="0" hangingPunct="1">
              <a:lnSpc>
                <a:spcPct val="100000"/>
              </a:lnSpc>
              <a:spcBef>
                <a:spcPts val="0"/>
              </a:spcBef>
              <a:spcAft>
                <a:spcPts val="0"/>
              </a:spcAft>
              <a:buClrTx/>
              <a:buSzTx/>
              <a:buFontTx/>
              <a:buNone/>
              <a:tabLst/>
              <a:defRPr sz="1800" b="1" i="0" u="none" strike="noStrike" kern="1200" baseline="0">
                <a:solidFill>
                  <a:prstClr val="black"/>
                </a:solidFill>
                <a:latin typeface="+mn-lt"/>
                <a:ea typeface="+mn-ea"/>
                <a:cs typeface="+mn-cs"/>
              </a:defRPr>
            </a:pPr>
            <a:r>
              <a:rPr lang="fr-FR" sz="1400" dirty="0" smtClean="0">
                <a:effectLst/>
                <a:latin typeface="Maven Pro" panose="020B0604020202020204" charset="0"/>
              </a:rPr>
              <a:t>Répartition des clients </a:t>
            </a:r>
            <a:r>
              <a:rPr lang="fr-FR" sz="1400" dirty="0" smtClean="0">
                <a:solidFill>
                  <a:srgbClr val="FF0000"/>
                </a:solidFill>
                <a:effectLst/>
                <a:latin typeface="Maven Pro" panose="020B0604020202020204" charset="0"/>
              </a:rPr>
              <a:t>perdus par</a:t>
            </a:r>
            <a:r>
              <a:rPr lang="fr-FR" sz="1400" dirty="0" smtClean="0">
                <a:effectLst/>
                <a:latin typeface="Maven Pro" panose="020B0604020202020204" charset="0"/>
              </a:rPr>
              <a:t> nb de personnes à charge  </a:t>
            </a:r>
          </a:p>
          <a:p>
            <a:pPr marL="0" marR="0" indent="0" algn="ctr" defTabSz="914400" rtl="0" eaLnBrk="1" fontAlgn="auto" latinLnBrk="0" hangingPunct="1">
              <a:lnSpc>
                <a:spcPct val="100000"/>
              </a:lnSpc>
              <a:spcBef>
                <a:spcPts val="0"/>
              </a:spcBef>
              <a:spcAft>
                <a:spcPts val="0"/>
              </a:spcAft>
              <a:buClrTx/>
              <a:buSzTx/>
              <a:buFontTx/>
              <a:buNone/>
              <a:tabLst/>
              <a:defRPr sz="1800" b="1" i="0" u="none" strike="noStrike" kern="1200" baseline="0">
                <a:solidFill>
                  <a:prstClr val="black"/>
                </a:solidFill>
                <a:latin typeface="+mn-lt"/>
                <a:ea typeface="+mn-ea"/>
                <a:cs typeface="+mn-cs"/>
              </a:defRPr>
            </a:pPr>
            <a:endParaRPr lang="en-US" sz="1400" dirty="0">
              <a:latin typeface="Maven Pro" panose="020B0604020202020204" charset="0"/>
            </a:endParaRPr>
          </a:p>
        </c:rich>
      </c:tx>
      <c:layout>
        <c:manualLayout>
          <c:xMode val="edge"/>
          <c:yMode val="edge"/>
          <c:x val="0.11161260180264065"/>
          <c:y val="3.2407407407407406E-2"/>
        </c:manualLayout>
      </c:layout>
      <c:overlay val="0"/>
    </c:title>
    <c:autoTitleDeleted val="0"/>
    <c:pivotFmts>
      <c:pivotFmt>
        <c:idx val="0"/>
        <c:marker>
          <c:symbol val="none"/>
        </c:marker>
        <c:dLbl>
          <c:idx val="0"/>
          <c:spPr/>
          <c:txPr>
            <a:bodyPr/>
            <a:lstStyle/>
            <a:p>
              <a:pPr>
                <a:defRPr/>
              </a:pPr>
              <a:endParaRPr lang="fr-FR"/>
            </a:p>
          </c:txPr>
          <c:showLegendKey val="0"/>
          <c:showVal val="1"/>
          <c:showCatName val="0"/>
          <c:showSerName val="0"/>
          <c:showPercent val="0"/>
          <c:showBubbleSize val="0"/>
        </c:dLbl>
      </c:pivotFmt>
      <c:pivotFmt>
        <c:idx val="1"/>
        <c:marker>
          <c:symbol val="none"/>
        </c:marker>
        <c:dLbl>
          <c:idx val="0"/>
          <c:spPr/>
          <c:txPr>
            <a:bodyPr/>
            <a:lstStyle/>
            <a:p>
              <a:pPr>
                <a:defRPr/>
              </a:pPr>
              <a:endParaRPr lang="fr-FR"/>
            </a:p>
          </c:txPr>
          <c:showLegendKey val="0"/>
          <c:showVal val="1"/>
          <c:showCatName val="0"/>
          <c:showSerName val="0"/>
          <c:showPercent val="0"/>
          <c:showBubbleSize val="0"/>
        </c:dLbl>
      </c:pivotFmt>
      <c:pivotFmt>
        <c:idx val="2"/>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barChart>
        <c:barDir val="bar"/>
        <c:grouping val="clustered"/>
        <c:varyColors val="0"/>
        <c:ser>
          <c:idx val="0"/>
          <c:order val="0"/>
          <c:tx>
            <c:strRef>
              <c:f>Feuil4!$K$12</c:f>
              <c:strCache>
                <c:ptCount val="1"/>
                <c:pt idx="0">
                  <c:v>Total</c:v>
                </c:pt>
              </c:strCache>
            </c:strRef>
          </c:tx>
          <c:invertIfNegative val="0"/>
          <c:dLbls>
            <c:dLbl>
              <c:idx val="3"/>
              <c:spPr/>
              <c:txPr>
                <a:bodyPr/>
                <a:lstStyle/>
                <a:p>
                  <a:pPr>
                    <a:defRPr b="1">
                      <a:solidFill>
                        <a:srgbClr val="FF0000"/>
                      </a:solidFill>
                    </a:defRPr>
                  </a:pPr>
                  <a:endParaRPr lang="fr-FR"/>
                </a:p>
              </c:txPr>
              <c:showLegendKey val="0"/>
              <c:showVal val="1"/>
              <c:showCatName val="0"/>
              <c:showSerName val="0"/>
              <c:showPercent val="0"/>
              <c:showBubbleSize val="0"/>
            </c:dLbl>
            <c:txPr>
              <a:bodyPr/>
              <a:lstStyle/>
              <a:p>
                <a:pPr>
                  <a:defRPr b="1"/>
                </a:pPr>
                <a:endParaRPr lang="fr-FR"/>
              </a:p>
            </c:txPr>
            <c:showLegendKey val="0"/>
            <c:showVal val="1"/>
            <c:showCatName val="0"/>
            <c:showSerName val="0"/>
            <c:showPercent val="0"/>
            <c:showBubbleSize val="0"/>
            <c:showLeaderLines val="0"/>
          </c:dLbls>
          <c:cat>
            <c:strRef>
              <c:f>Feuil4!$J$13:$J$19</c:f>
              <c:strCache>
                <c:ptCount val="6"/>
                <c:pt idx="0">
                  <c:v>0</c:v>
                </c:pt>
                <c:pt idx="1">
                  <c:v>1</c:v>
                </c:pt>
                <c:pt idx="2">
                  <c:v>2</c:v>
                </c:pt>
                <c:pt idx="3">
                  <c:v>3</c:v>
                </c:pt>
                <c:pt idx="4">
                  <c:v>4</c:v>
                </c:pt>
                <c:pt idx="5">
                  <c:v>5</c:v>
                </c:pt>
              </c:strCache>
            </c:strRef>
          </c:cat>
          <c:val>
            <c:numRef>
              <c:f>Feuil4!$K$13:$K$19</c:f>
              <c:numCache>
                <c:formatCode>0.00%</c:formatCode>
                <c:ptCount val="6"/>
                <c:pt idx="0">
                  <c:v>8.3129584352078234E-2</c:v>
                </c:pt>
                <c:pt idx="1">
                  <c:v>0.16442542787286063</c:v>
                </c:pt>
                <c:pt idx="2">
                  <c:v>0.25611246943765281</c:v>
                </c:pt>
                <c:pt idx="3">
                  <c:v>0.29767726161369196</c:v>
                </c:pt>
                <c:pt idx="4">
                  <c:v>0.15953545232273839</c:v>
                </c:pt>
                <c:pt idx="5">
                  <c:v>3.9119804400977995E-2</c:v>
                </c:pt>
              </c:numCache>
            </c:numRef>
          </c:val>
        </c:ser>
        <c:dLbls>
          <c:showLegendKey val="0"/>
          <c:showVal val="1"/>
          <c:showCatName val="0"/>
          <c:showSerName val="0"/>
          <c:showPercent val="0"/>
          <c:showBubbleSize val="0"/>
        </c:dLbls>
        <c:gapWidth val="150"/>
        <c:axId val="221257088"/>
        <c:axId val="221258880"/>
      </c:barChart>
      <c:catAx>
        <c:axId val="221257088"/>
        <c:scaling>
          <c:orientation val="minMax"/>
        </c:scaling>
        <c:delete val="0"/>
        <c:axPos val="l"/>
        <c:majorTickMark val="none"/>
        <c:minorTickMark val="none"/>
        <c:tickLblPos val="nextTo"/>
        <c:crossAx val="221258880"/>
        <c:crosses val="autoZero"/>
        <c:auto val="1"/>
        <c:lblAlgn val="ctr"/>
        <c:lblOffset val="100"/>
        <c:noMultiLvlLbl val="0"/>
      </c:catAx>
      <c:valAx>
        <c:axId val="221258880"/>
        <c:scaling>
          <c:orientation val="minMax"/>
        </c:scaling>
        <c:delete val="1"/>
        <c:axPos val="b"/>
        <c:numFmt formatCode="0.00%" sourceLinked="1"/>
        <c:majorTickMark val="none"/>
        <c:minorTickMark val="none"/>
        <c:tickLblPos val="nextTo"/>
        <c:crossAx val="221257088"/>
        <c:crosses val="autoZero"/>
        <c:crossBetween val="between"/>
      </c:valAx>
    </c:plotArea>
    <c:plotVisOnly val="1"/>
    <c:dispBlanksAs val="gap"/>
    <c:showDLblsOverMax val="0"/>
  </c:chart>
  <c:externalData r:id="rId2">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8.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[Données+Primero+Bank.xlsx]Feuil4!Tableau croisé dynamique5</c:name>
    <c:fmtId val="14"/>
  </c:pivotSource>
  <c:chart>
    <c:autoTitleDeleted val="1"/>
    <c:pivotFmts>
      <c:pivotFmt>
        <c:idx val="0"/>
      </c:pivotFmt>
      <c:pivotFmt>
        <c:idx val="1"/>
        <c:dLbl>
          <c:idx val="0"/>
          <c:delete val="1"/>
        </c:dLbl>
      </c:pivotFmt>
      <c:pivotFmt>
        <c:idx val="2"/>
        <c:dLbl>
          <c:idx val="0"/>
          <c:delete val="1"/>
        </c:dLbl>
      </c:pivotFmt>
      <c:pivotFmt>
        <c:idx val="3"/>
        <c:dLbl>
          <c:idx val="0"/>
          <c:delete val="1"/>
        </c:dLbl>
      </c:pivotFmt>
      <c:pivotFmt>
        <c:idx val="4"/>
      </c:pivotFmt>
      <c:pivotFmt>
        <c:idx val="5"/>
      </c:pivotFmt>
      <c:pivotFmt>
        <c:idx val="6"/>
      </c:pivotFmt>
      <c:pivotFmt>
        <c:idx val="7"/>
      </c:pivotFmt>
      <c:pivotFmt>
        <c:idx val="8"/>
        <c:dLbl>
          <c:idx val="0"/>
          <c:spPr/>
          <c:txPr>
            <a:bodyPr/>
            <a:lstStyle/>
            <a:p>
              <a:pPr>
                <a:defRPr/>
              </a:pPr>
              <a:endParaRPr lang="fr-FR"/>
            </a:p>
          </c:txPr>
          <c:showLegendKey val="0"/>
          <c:showVal val="1"/>
          <c:showCatName val="0"/>
          <c:showSerName val="0"/>
          <c:showPercent val="0"/>
          <c:showBubbleSize val="0"/>
        </c:dLbl>
      </c:pivotFmt>
      <c:pivotFmt>
        <c:idx val="9"/>
        <c:dLbl>
          <c:idx val="0"/>
          <c:delete val="1"/>
        </c:dLbl>
      </c:pivotFmt>
      <c:pivotFmt>
        <c:idx val="10"/>
        <c:dLbl>
          <c:idx val="0"/>
          <c:delete val="1"/>
        </c:dLbl>
      </c:pivotFmt>
      <c:pivotFmt>
        <c:idx val="11"/>
        <c:dLbl>
          <c:idx val="0"/>
          <c:delete val="1"/>
        </c:dLbl>
      </c:pivotFmt>
      <c:pivotFmt>
        <c:idx val="12"/>
        <c:dLbl>
          <c:idx val="0"/>
          <c:delete val="1"/>
        </c:dLbl>
      </c:pivotFmt>
      <c:pivotFmt>
        <c:idx val="13"/>
        <c:dLbl>
          <c:idx val="0"/>
          <c:delete val="1"/>
        </c:dLbl>
      </c:pivotFmt>
      <c:pivotFmt>
        <c:idx val="14"/>
        <c:dLbl>
          <c:idx val="0"/>
          <c:delete val="1"/>
        </c:dLbl>
      </c:pivotFmt>
      <c:pivotFmt>
        <c:idx val="15"/>
      </c:pivotFmt>
      <c:pivotFmt>
        <c:idx val="16"/>
      </c:pivotFmt>
      <c:pivotFmt>
        <c:idx val="17"/>
      </c:pivotFmt>
      <c:pivotFmt>
        <c:idx val="18"/>
        <c:dLbl>
          <c:idx val="0"/>
          <c:showLegendKey val="0"/>
          <c:showVal val="1"/>
          <c:showCatName val="0"/>
          <c:showSerName val="0"/>
          <c:showPercent val="0"/>
          <c:showBubbleSize val="0"/>
        </c:dLbl>
      </c:pivotFmt>
      <c:pivotFmt>
        <c:idx val="19"/>
      </c:pivotFmt>
      <c:pivotFmt>
        <c:idx val="20"/>
        <c:dLbl>
          <c:idx val="0"/>
          <c:showLegendKey val="0"/>
          <c:showVal val="1"/>
          <c:showCatName val="0"/>
          <c:showSerName val="0"/>
          <c:showPercent val="0"/>
          <c:showBubbleSize val="0"/>
        </c:dLbl>
      </c:pivotFmt>
      <c:pivotFmt>
        <c:idx val="21"/>
        <c:dLbl>
          <c:idx val="0"/>
          <c:spPr/>
          <c:txPr>
            <a:bodyPr/>
            <a:lstStyle/>
            <a:p>
              <a:pPr>
                <a:defRPr/>
              </a:pPr>
              <a:endParaRPr lang="fr-FR"/>
            </a:p>
          </c:txPr>
          <c:showLegendKey val="0"/>
          <c:showVal val="1"/>
          <c:showCatName val="0"/>
          <c:showSerName val="0"/>
          <c:showPercent val="0"/>
          <c:showBubbleSize val="0"/>
        </c:dLbl>
      </c:pivotFmt>
      <c:pivotFmt>
        <c:idx val="22"/>
      </c:pivotFmt>
      <c:pivotFmt>
        <c:idx val="23"/>
      </c:pivotFmt>
      <c:pivotFmt>
        <c:idx val="24"/>
        <c:marker>
          <c:symbol val="none"/>
        </c:marker>
      </c:pivotFmt>
      <c:pivotFmt>
        <c:idx val="25"/>
        <c:marker>
          <c:symbol val="none"/>
        </c:marker>
      </c:pivotFmt>
      <c:pivotFmt>
        <c:idx val="26"/>
      </c:pivotFmt>
      <c:pivotFmt>
        <c:idx val="27"/>
      </c:pivotFmt>
      <c:pivotFmt>
        <c:idx val="28"/>
        <c:marker>
          <c:symbol val="none"/>
        </c:marker>
        <c:dLbl>
          <c:idx val="0"/>
          <c:spPr/>
          <c:txPr>
            <a:bodyPr/>
            <a:lstStyle/>
            <a:p>
              <a:pPr>
                <a:defRPr/>
              </a:pPr>
              <a:endParaRPr lang="fr-FR"/>
            </a:p>
          </c:txPr>
          <c:showLegendKey val="0"/>
          <c:showVal val="1"/>
          <c:showCatName val="0"/>
          <c:showSerName val="0"/>
          <c:showPercent val="0"/>
          <c:showBubbleSize val="0"/>
        </c:dLbl>
      </c:pivotFmt>
      <c:pivotFmt>
        <c:idx val="29"/>
        <c:marker>
          <c:symbol val="none"/>
        </c:marker>
        <c:dLbl>
          <c:idx val="0"/>
          <c:spPr/>
          <c:txPr>
            <a:bodyPr/>
            <a:lstStyle/>
            <a:p>
              <a:pPr>
                <a:defRPr/>
              </a:pPr>
              <a:endParaRPr lang="fr-FR"/>
            </a:p>
          </c:txPr>
          <c:showLegendKey val="0"/>
          <c:showVal val="1"/>
          <c:showCatName val="0"/>
          <c:showSerName val="0"/>
          <c:showPercent val="0"/>
          <c:showBubbleSize val="0"/>
        </c:dLbl>
      </c:pivotFmt>
      <c:pivotFmt>
        <c:idx val="30"/>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manualLayout>
          <c:layoutTarget val="inner"/>
          <c:xMode val="edge"/>
          <c:yMode val="edge"/>
          <c:x val="0.22960705724058861"/>
          <c:y val="4.4057617797775277E-2"/>
          <c:w val="0.72707164312042227"/>
          <c:h val="0.74580802399700041"/>
        </c:manualLayout>
      </c:layout>
      <c:barChart>
        <c:barDir val="col"/>
        <c:grouping val="clustered"/>
        <c:varyColors val="0"/>
        <c:ser>
          <c:idx val="0"/>
          <c:order val="0"/>
          <c:tx>
            <c:strRef>
              <c:f>Feuil4!$B$4</c:f>
              <c:strCache>
                <c:ptCount val="1"/>
                <c:pt idx="0">
                  <c:v>Total</c:v>
                </c:pt>
              </c:strCache>
            </c:strRef>
          </c:tx>
          <c:invertIfNegative val="0"/>
          <c:dLbls>
            <c:dLbl>
              <c:idx val="2"/>
              <c:spPr/>
              <c:txPr>
                <a:bodyPr/>
                <a:lstStyle/>
                <a:p>
                  <a:pPr>
                    <a:defRPr b="1">
                      <a:solidFill>
                        <a:srgbClr val="FF0000"/>
                      </a:solidFill>
                    </a:defRPr>
                  </a:pPr>
                  <a:endParaRPr lang="fr-FR"/>
                </a:p>
              </c:txPr>
              <c:showLegendKey val="0"/>
              <c:showVal val="1"/>
              <c:showCatName val="0"/>
              <c:showSerName val="0"/>
              <c:showPercent val="0"/>
              <c:showBubbleSize val="0"/>
            </c:dLbl>
            <c:txPr>
              <a:bodyPr/>
              <a:lstStyle/>
              <a:p>
                <a:pPr>
                  <a:defRPr b="1"/>
                </a:pPr>
                <a:endParaRPr lang="fr-FR"/>
              </a:p>
            </c:txPr>
            <c:showLegendKey val="0"/>
            <c:showVal val="1"/>
            <c:showCatName val="0"/>
            <c:showSerName val="0"/>
            <c:showPercent val="0"/>
            <c:showBubbleSize val="0"/>
            <c:showLeaderLines val="0"/>
          </c:dLbls>
          <c:cat>
            <c:strRef>
              <c:f>Feuil4!$A$5:$A$9</c:f>
              <c:strCache>
                <c:ptCount val="4"/>
                <c:pt idx="0">
                  <c:v>Célibataire</c:v>
                </c:pt>
                <c:pt idx="1">
                  <c:v>Divorcé(e)</c:v>
                </c:pt>
                <c:pt idx="2">
                  <c:v>Marié(e)</c:v>
                </c:pt>
                <c:pt idx="3">
                  <c:v>Non connu</c:v>
                </c:pt>
              </c:strCache>
            </c:strRef>
          </c:cat>
          <c:val>
            <c:numRef>
              <c:f>Feuil4!$B$5:$B$9</c:f>
              <c:numCache>
                <c:formatCode>0.00%</c:formatCode>
                <c:ptCount val="4"/>
                <c:pt idx="0">
                  <c:v>0.27322738386308071</c:v>
                </c:pt>
                <c:pt idx="1">
                  <c:v>7.45721271393643E-2</c:v>
                </c:pt>
                <c:pt idx="2">
                  <c:v>0.5727383863080685</c:v>
                </c:pt>
                <c:pt idx="3">
                  <c:v>7.9462102689486558E-2</c:v>
                </c:pt>
              </c:numCache>
            </c:numRef>
          </c:val>
        </c:ser>
        <c:dLbls>
          <c:showLegendKey val="0"/>
          <c:showVal val="1"/>
          <c:showCatName val="0"/>
          <c:showSerName val="0"/>
          <c:showPercent val="0"/>
          <c:showBubbleSize val="0"/>
        </c:dLbls>
        <c:gapWidth val="75"/>
        <c:axId val="206328576"/>
        <c:axId val="206330112"/>
      </c:barChart>
      <c:catAx>
        <c:axId val="206328576"/>
        <c:scaling>
          <c:orientation val="minMax"/>
        </c:scaling>
        <c:delete val="0"/>
        <c:axPos val="b"/>
        <c:majorTickMark val="none"/>
        <c:minorTickMark val="none"/>
        <c:tickLblPos val="nextTo"/>
        <c:crossAx val="206330112"/>
        <c:crosses val="autoZero"/>
        <c:auto val="1"/>
        <c:lblAlgn val="ctr"/>
        <c:lblOffset val="100"/>
        <c:noMultiLvlLbl val="0"/>
      </c:catAx>
      <c:valAx>
        <c:axId val="206330112"/>
        <c:scaling>
          <c:orientation val="minMax"/>
        </c:scaling>
        <c:delete val="0"/>
        <c:axPos val="l"/>
        <c:numFmt formatCode="0.00%" sourceLinked="1"/>
        <c:majorTickMark val="none"/>
        <c:minorTickMark val="none"/>
        <c:tickLblPos val="nextTo"/>
        <c:crossAx val="206328576"/>
        <c:crosses val="autoZero"/>
        <c:crossBetween val="between"/>
      </c:valAx>
    </c:plotArea>
    <c:plotVisOnly val="1"/>
    <c:dispBlanksAs val="gap"/>
    <c:showDLblsOverMax val="0"/>
  </c:chart>
  <c:externalData r:id="rId2">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9.xml><?xml version="1.0" encoding="utf-8"?>
<c:chartSpace xmlns:c="http://schemas.openxmlformats.org/drawingml/2006/chart" xmlns:a="http://schemas.openxmlformats.org/drawingml/2006/main" xmlns:r="http://schemas.openxmlformats.org/officeDocument/2006/relationships">
  <c:date1904 val="0"/>
  <c:lang val="fr-FR"/>
  <c:roundedCorners val="0"/>
  <mc:AlternateContent xmlns:mc="http://schemas.openxmlformats.org/markup-compatibility/2006">
    <mc:Choice xmlns:c14="http://schemas.microsoft.com/office/drawing/2007/8/2/chart" Requires="c14">
      <c14:style val="126"/>
    </mc:Choice>
    <mc:Fallback>
      <c:style val="26"/>
    </mc:Fallback>
  </mc:AlternateContent>
  <c:clrMapOvr bg1="lt1" tx1="dk1" bg2="lt2" tx2="dk2" accent1="accent1" accent2="accent2" accent3="accent3" accent4="accent4" accent5="accent5" accent6="accent6" hlink="hlink" folHlink="folHlink"/>
  <c:pivotSource>
    <c:name>[Données+Primero+Bank.xlsx]Feuil5!Tableau croisé dynamique6</c:name>
    <c:fmtId val="4"/>
  </c:pivotSource>
  <c:chart>
    <c:autoTitleDeleted val="1"/>
    <c:pivotFmts>
      <c:pivotFmt>
        <c:idx val="0"/>
        <c:dLbl>
          <c:idx val="0"/>
          <c:showLegendKey val="0"/>
          <c:showVal val="1"/>
          <c:showCatName val="0"/>
          <c:showSerName val="0"/>
          <c:showPercent val="0"/>
          <c:showBubbleSize val="0"/>
        </c:dLbl>
      </c:pivotFmt>
      <c:pivotFmt>
        <c:idx val="1"/>
        <c:dLbl>
          <c:idx val="0"/>
          <c:showLegendKey val="0"/>
          <c:showVal val="1"/>
          <c:showCatName val="0"/>
          <c:showSerName val="0"/>
          <c:showPercent val="0"/>
          <c:showBubbleSize val="0"/>
        </c:dLbl>
      </c:pivotFmt>
      <c:pivotFmt>
        <c:idx val="2"/>
        <c:dLbl>
          <c:idx val="0"/>
          <c:spPr/>
          <c:txPr>
            <a:bodyPr/>
            <a:lstStyle/>
            <a:p>
              <a:pPr>
                <a:defRPr/>
              </a:pPr>
              <a:endParaRPr lang="fr-FR"/>
            </a:p>
          </c:txPr>
          <c:showLegendKey val="0"/>
          <c:showVal val="1"/>
          <c:showCatName val="0"/>
          <c:showSerName val="0"/>
          <c:showPercent val="0"/>
          <c:showBubbleSize val="0"/>
        </c:dLbl>
      </c:pivotFmt>
      <c:pivotFmt>
        <c:idx val="3"/>
      </c:pivotFmt>
      <c:pivotFmt>
        <c:idx val="4"/>
      </c:pivotFmt>
      <c:pivotFmt>
        <c:idx val="5"/>
      </c:pivotFmt>
      <c:pivotFmt>
        <c:idx val="6"/>
        <c:dLbl>
          <c:idx val="0"/>
          <c:showLegendKey val="0"/>
          <c:showVal val="1"/>
          <c:showCatName val="0"/>
          <c:showSerName val="0"/>
          <c:showPercent val="0"/>
          <c:showBubbleSize val="0"/>
        </c:dLbl>
      </c:pivotFmt>
      <c:pivotFmt>
        <c:idx val="7"/>
        <c:marker>
          <c:symbol val="none"/>
        </c:marker>
        <c:dLbl>
          <c:idx val="0"/>
          <c:spPr/>
          <c:txPr>
            <a:bodyPr/>
            <a:lstStyle/>
            <a:p>
              <a:pPr>
                <a:defRPr/>
              </a:pPr>
              <a:endParaRPr lang="fr-FR"/>
            </a:p>
          </c:txPr>
          <c:showLegendKey val="0"/>
          <c:showVal val="1"/>
          <c:showCatName val="0"/>
          <c:showSerName val="0"/>
          <c:showPercent val="0"/>
          <c:showBubbleSize val="0"/>
        </c:dLbl>
      </c:pivotFmt>
      <c:pivotFmt>
        <c:idx val="8"/>
        <c:marker>
          <c:symbol val="none"/>
        </c:marker>
        <c:dLbl>
          <c:idx val="0"/>
          <c:spPr/>
          <c:txPr>
            <a:bodyPr/>
            <a:lstStyle/>
            <a:p>
              <a:pPr>
                <a:defRPr/>
              </a:pPr>
              <a:endParaRPr lang="fr-FR"/>
            </a:p>
          </c:txPr>
          <c:showLegendKey val="0"/>
          <c:showVal val="1"/>
          <c:showCatName val="0"/>
          <c:showSerName val="0"/>
          <c:showPercent val="0"/>
          <c:showBubbleSize val="0"/>
        </c:dLbl>
      </c:pivotFmt>
      <c:pivotFmt>
        <c:idx val="9"/>
        <c:marker>
          <c:symbol val="none"/>
        </c:marker>
        <c:dLbl>
          <c:idx val="0"/>
          <c:spPr/>
          <c:txPr>
            <a:bodyPr/>
            <a:lstStyle/>
            <a:p>
              <a:pPr>
                <a:defRPr/>
              </a:pPr>
              <a:endParaRPr lang="fr-FR"/>
            </a:p>
          </c:txPr>
          <c:showLegendKey val="0"/>
          <c:showVal val="1"/>
          <c:showCatName val="0"/>
          <c:showSerName val="0"/>
          <c:showPercent val="0"/>
          <c:showBubbleSize val="0"/>
        </c:dLbl>
      </c:pivotFmt>
      <c:pivotFmt>
        <c:idx val="10"/>
        <c:marker>
          <c:symbol val="none"/>
        </c:marker>
        <c:dLbl>
          <c:idx val="0"/>
          <c:spPr/>
          <c:txPr>
            <a:bodyPr/>
            <a:lstStyle/>
            <a:p>
              <a:pPr>
                <a:defRPr/>
              </a:pPr>
              <a:endParaRPr lang="fr-FR"/>
            </a:p>
          </c:txPr>
          <c:showLegendKey val="0"/>
          <c:showVal val="1"/>
          <c:showCatName val="0"/>
          <c:showSerName val="0"/>
          <c:showPercent val="0"/>
          <c:showBubbleSize val="0"/>
        </c:dLbl>
      </c:pivotFmt>
      <c:pivotFmt>
        <c:idx val="11"/>
        <c:marker>
          <c:symbol val="none"/>
        </c:marker>
        <c:dLbl>
          <c:idx val="0"/>
          <c:spPr/>
          <c:txPr>
            <a:bodyPr/>
            <a:lstStyle/>
            <a:p>
              <a:pPr>
                <a:defRPr/>
              </a:pPr>
              <a:endParaRPr lang="fr-FR"/>
            </a:p>
          </c:txPr>
          <c:showLegendKey val="0"/>
          <c:showVal val="1"/>
          <c:showCatName val="0"/>
          <c:showSerName val="0"/>
          <c:showPercent val="0"/>
          <c:showBubbleSize val="0"/>
        </c:dLbl>
      </c:pivotFmt>
      <c:pivotFmt>
        <c:idx val="12"/>
        <c:marker>
          <c:symbol val="none"/>
        </c:marker>
        <c:dLbl>
          <c:idx val="0"/>
          <c:spPr/>
          <c:txPr>
            <a:bodyPr/>
            <a:lstStyle/>
            <a:p>
              <a:pPr>
                <a:defRPr/>
              </a:pPr>
              <a:endParaRPr lang="fr-FR"/>
            </a:p>
          </c:txPr>
          <c:showLegendKey val="0"/>
          <c:showVal val="1"/>
          <c:showCatName val="0"/>
          <c:showSerName val="0"/>
          <c:showPercent val="0"/>
          <c:showBubbleSize val="0"/>
        </c:dLbl>
      </c:pivotFmt>
      <c:pivotFmt>
        <c:idx val="13"/>
        <c:marker>
          <c:symbol val="none"/>
        </c:marker>
        <c:dLbl>
          <c:idx val="0"/>
          <c:spPr/>
          <c:txPr>
            <a:bodyPr/>
            <a:lstStyle/>
            <a:p>
              <a:pPr>
                <a:defRPr/>
              </a:pPr>
              <a:endParaRPr lang="fr-FR"/>
            </a:p>
          </c:txPr>
          <c:showLegendKey val="0"/>
          <c:showVal val="1"/>
          <c:showCatName val="0"/>
          <c:showSerName val="0"/>
          <c:showPercent val="0"/>
          <c:showBubbleSize val="0"/>
        </c:dLbl>
      </c:pivotFmt>
      <c:pivotFmt>
        <c:idx val="14"/>
        <c:marker>
          <c:symbol val="none"/>
        </c:marker>
        <c:dLbl>
          <c:idx val="0"/>
          <c:spPr/>
          <c:txPr>
            <a:bodyPr/>
            <a:lstStyle/>
            <a:p>
              <a:pPr>
                <a:defRPr/>
              </a:pPr>
              <a:endParaRPr lang="fr-FR"/>
            </a:p>
          </c:txPr>
          <c:showLegendKey val="0"/>
          <c:showVal val="1"/>
          <c:showCatName val="0"/>
          <c:showSerName val="0"/>
          <c:showPercent val="0"/>
          <c:showBubbleSize val="0"/>
        </c:dLbl>
      </c:pivotFmt>
      <c:pivotFmt>
        <c:idx val="15"/>
        <c:marker>
          <c:symbol val="none"/>
        </c:marker>
        <c:dLbl>
          <c:idx val="0"/>
          <c:spPr/>
          <c:txPr>
            <a:bodyPr/>
            <a:lstStyle/>
            <a:p>
              <a:pPr>
                <a:defRPr/>
              </a:pPr>
              <a:endParaRPr lang="fr-FR"/>
            </a:p>
          </c:txPr>
          <c:showLegendKey val="0"/>
          <c:showVal val="1"/>
          <c:showCatName val="0"/>
          <c:showSerName val="0"/>
          <c:showPercent val="0"/>
          <c:showBubbleSize val="0"/>
        </c:dLbl>
      </c:pivotFmt>
    </c:pivotFmts>
    <c:plotArea>
      <c:layout>
        <c:manualLayout>
          <c:layoutTarget val="inner"/>
          <c:xMode val="edge"/>
          <c:yMode val="edge"/>
          <c:x val="8.6056581131951401E-2"/>
          <c:y val="3.6504146556031139E-2"/>
          <c:w val="0.89724195749017799"/>
          <c:h val="0.72242087856685189"/>
        </c:manualLayout>
      </c:layout>
      <c:barChart>
        <c:barDir val="col"/>
        <c:grouping val="clustered"/>
        <c:varyColors val="0"/>
        <c:ser>
          <c:idx val="0"/>
          <c:order val="0"/>
          <c:tx>
            <c:strRef>
              <c:f>Feuil5!$B$3</c:f>
              <c:strCache>
                <c:ptCount val="1"/>
                <c:pt idx="0">
                  <c:v>Moyenne de Nb d'interactions</c:v>
                </c:pt>
              </c:strCache>
            </c:strRef>
          </c:tx>
          <c:invertIfNegative val="0"/>
          <c:cat>
            <c:strRef>
              <c:f>Feuil5!$A$4:$A$6</c:f>
              <c:strCache>
                <c:ptCount val="2"/>
                <c:pt idx="0">
                  <c:v>Client actuel</c:v>
                </c:pt>
                <c:pt idx="1">
                  <c:v>Client perdu</c:v>
                </c:pt>
              </c:strCache>
            </c:strRef>
          </c:cat>
          <c:val>
            <c:numRef>
              <c:f>Feuil5!$B$4:$B$6</c:f>
              <c:numCache>
                <c:formatCode>0</c:formatCode>
                <c:ptCount val="2"/>
                <c:pt idx="0">
                  <c:v>2.3564951124720293</c:v>
                </c:pt>
                <c:pt idx="1">
                  <c:v>3.4804400977995109</c:v>
                </c:pt>
              </c:numCache>
            </c:numRef>
          </c:val>
        </c:ser>
        <c:ser>
          <c:idx val="1"/>
          <c:order val="1"/>
          <c:tx>
            <c:strRef>
              <c:f>Feuil5!$C$3</c:f>
              <c:strCache>
                <c:ptCount val="1"/>
                <c:pt idx="0">
                  <c:v>Moyenne de Nb de mois inactif</c:v>
                </c:pt>
              </c:strCache>
            </c:strRef>
          </c:tx>
          <c:invertIfNegative val="0"/>
          <c:cat>
            <c:strRef>
              <c:f>Feuil5!$A$4:$A$6</c:f>
              <c:strCache>
                <c:ptCount val="2"/>
                <c:pt idx="0">
                  <c:v>Client actuel</c:v>
                </c:pt>
                <c:pt idx="1">
                  <c:v>Client perdu</c:v>
                </c:pt>
              </c:strCache>
            </c:strRef>
          </c:cat>
          <c:val>
            <c:numRef>
              <c:f>Feuil5!$C$4:$C$6</c:f>
              <c:numCache>
                <c:formatCode>0</c:formatCode>
                <c:ptCount val="2"/>
                <c:pt idx="0">
                  <c:v>2.2738193381227183</c:v>
                </c:pt>
                <c:pt idx="1">
                  <c:v>3.2334963325183375</c:v>
                </c:pt>
              </c:numCache>
            </c:numRef>
          </c:val>
        </c:ser>
        <c:ser>
          <c:idx val="2"/>
          <c:order val="2"/>
          <c:tx>
            <c:strRef>
              <c:f>Feuil5!$D$3</c:f>
              <c:strCache>
                <c:ptCount val="1"/>
                <c:pt idx="0">
                  <c:v>Moyenne de Nb de transactions</c:v>
                </c:pt>
              </c:strCache>
            </c:strRef>
          </c:tx>
          <c:invertIfNegative val="0"/>
          <c:cat>
            <c:strRef>
              <c:f>Feuil5!$A$4:$A$6</c:f>
              <c:strCache>
                <c:ptCount val="2"/>
                <c:pt idx="0">
                  <c:v>Client actuel</c:v>
                </c:pt>
                <c:pt idx="1">
                  <c:v>Client perdu</c:v>
                </c:pt>
              </c:strCache>
            </c:strRef>
          </c:cat>
          <c:val>
            <c:numRef>
              <c:f>Feuil5!$D$4:$D$6</c:f>
              <c:numCache>
                <c:formatCode>0</c:formatCode>
                <c:ptCount val="2"/>
                <c:pt idx="0">
                  <c:v>68.649982334236256</c:v>
                </c:pt>
                <c:pt idx="1">
                  <c:v>45.181540342298291</c:v>
                </c:pt>
              </c:numCache>
            </c:numRef>
          </c:val>
        </c:ser>
        <c:dLbls>
          <c:showLegendKey val="0"/>
          <c:showVal val="1"/>
          <c:showCatName val="0"/>
          <c:showSerName val="0"/>
          <c:showPercent val="0"/>
          <c:showBubbleSize val="0"/>
        </c:dLbls>
        <c:gapWidth val="75"/>
        <c:axId val="226571776"/>
        <c:axId val="226573312"/>
      </c:barChart>
      <c:catAx>
        <c:axId val="226571776"/>
        <c:scaling>
          <c:orientation val="minMax"/>
        </c:scaling>
        <c:delete val="0"/>
        <c:axPos val="b"/>
        <c:majorTickMark val="none"/>
        <c:minorTickMark val="none"/>
        <c:tickLblPos val="nextTo"/>
        <c:txPr>
          <a:bodyPr/>
          <a:lstStyle/>
          <a:p>
            <a:pPr>
              <a:defRPr sz="1600" b="1">
                <a:latin typeface="Maven Pro" panose="020B0604020202020204" charset="0"/>
              </a:defRPr>
            </a:pPr>
            <a:endParaRPr lang="fr-FR"/>
          </a:p>
        </c:txPr>
        <c:crossAx val="226573312"/>
        <c:crosses val="autoZero"/>
        <c:auto val="1"/>
        <c:lblAlgn val="ctr"/>
        <c:lblOffset val="100"/>
        <c:noMultiLvlLbl val="0"/>
      </c:catAx>
      <c:valAx>
        <c:axId val="226573312"/>
        <c:scaling>
          <c:orientation val="minMax"/>
        </c:scaling>
        <c:delete val="0"/>
        <c:axPos val="l"/>
        <c:numFmt formatCode="0" sourceLinked="1"/>
        <c:majorTickMark val="none"/>
        <c:minorTickMark val="none"/>
        <c:tickLblPos val="nextTo"/>
        <c:crossAx val="226571776"/>
        <c:crosses val="autoZero"/>
        <c:crossBetween val="between"/>
      </c:valAx>
    </c:plotArea>
    <c:legend>
      <c:legendPos val="b"/>
      <c:layout/>
      <c:overlay val="0"/>
      <c:txPr>
        <a:bodyPr/>
        <a:lstStyle/>
        <a:p>
          <a:pPr>
            <a:defRPr sz="1100" b="0"/>
          </a:pPr>
          <a:endParaRPr lang="fr-FR"/>
        </a:p>
      </c:txPr>
    </c:legend>
    <c:plotVisOnly val="1"/>
    <c:dispBlanksAs val="gap"/>
    <c:showDLblsOverMax val="0"/>
  </c:chart>
  <c:externalData r:id="rId2">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34AC14-7B3C-48C7-BF62-5798BDD0452D}" type="doc">
      <dgm:prSet loTypeId="urn:microsoft.com/office/officeart/2005/8/layout/lProcess3" loCatId="process" qsTypeId="urn:microsoft.com/office/officeart/2005/8/quickstyle/simple3" qsCatId="simple" csTypeId="urn:microsoft.com/office/officeart/2005/8/colors/accent1_2" csCatId="accent1" phldr="1"/>
      <dgm:spPr/>
      <dgm:t>
        <a:bodyPr/>
        <a:lstStyle/>
        <a:p>
          <a:endParaRPr lang="fr-FR"/>
        </a:p>
      </dgm:t>
    </dgm:pt>
    <dgm:pt modelId="{6C443A38-B7B5-4A7B-8BC0-B37411514276}">
      <dgm:prSet phldrT="[Texte]" custT="1"/>
      <dgm:spPr/>
      <dgm:t>
        <a:bodyPr/>
        <a:lstStyle/>
        <a:p>
          <a:r>
            <a:rPr lang="fr-FR" sz="1100" b="1" dirty="0" smtClean="0">
              <a:solidFill>
                <a:srgbClr val="000000"/>
              </a:solidFill>
              <a:latin typeface="Maven Pro" panose="020B0604020202020204" charset="0"/>
            </a:rPr>
            <a:t>Catégorie de revenus</a:t>
          </a:r>
          <a:endParaRPr lang="fr-FR" sz="1100" b="1" dirty="0">
            <a:solidFill>
              <a:srgbClr val="000000"/>
            </a:solidFill>
            <a:latin typeface="Maven Pro" panose="020B0604020202020204" charset="0"/>
          </a:endParaRPr>
        </a:p>
      </dgm:t>
    </dgm:pt>
    <dgm:pt modelId="{13E9FA0F-CA35-42F8-A875-0F3084AE9E1A}" type="parTrans" cxnId="{405ADC98-B1DC-444D-8EF5-868ECA086906}">
      <dgm:prSet/>
      <dgm:spPr/>
      <dgm:t>
        <a:bodyPr/>
        <a:lstStyle/>
        <a:p>
          <a:endParaRPr lang="fr-FR"/>
        </a:p>
      </dgm:t>
    </dgm:pt>
    <dgm:pt modelId="{C2A7B218-FEDD-4977-88CC-D811C1DEF5A3}" type="sibTrans" cxnId="{405ADC98-B1DC-444D-8EF5-868ECA086906}">
      <dgm:prSet/>
      <dgm:spPr/>
      <dgm:t>
        <a:bodyPr/>
        <a:lstStyle/>
        <a:p>
          <a:endParaRPr lang="fr-FR"/>
        </a:p>
      </dgm:t>
    </dgm:pt>
    <dgm:pt modelId="{A3870929-5CDE-42E4-B574-040DCC90CA13}">
      <dgm:prSet phldrT="[Texte]" custT="1"/>
      <dgm:spPr/>
      <dgm:t>
        <a:bodyPr/>
        <a:lstStyle/>
        <a:p>
          <a:r>
            <a:rPr lang="en-US" sz="1100" b="1" dirty="0" smtClean="0">
              <a:solidFill>
                <a:srgbClr val="000000"/>
              </a:solidFill>
              <a:latin typeface="Maven Pro" panose="020B0604020202020204" charset="0"/>
            </a:rPr>
            <a:t>€40K - €60K</a:t>
          </a:r>
          <a:endParaRPr lang="fr-FR" sz="1100" b="1" dirty="0">
            <a:solidFill>
              <a:srgbClr val="000000"/>
            </a:solidFill>
            <a:latin typeface="Maven Pro" panose="020B0604020202020204" charset="0"/>
          </a:endParaRPr>
        </a:p>
      </dgm:t>
    </dgm:pt>
    <dgm:pt modelId="{E09884A4-2E53-4B32-AF62-F6D987C06D24}" type="parTrans" cxnId="{42FE2432-5DA0-43F8-A566-74F2ACCE7CB8}">
      <dgm:prSet/>
      <dgm:spPr/>
      <dgm:t>
        <a:bodyPr/>
        <a:lstStyle/>
        <a:p>
          <a:endParaRPr lang="fr-FR"/>
        </a:p>
      </dgm:t>
    </dgm:pt>
    <dgm:pt modelId="{72424F8C-B191-4D39-A05E-BEA354EBDD48}" type="sibTrans" cxnId="{42FE2432-5DA0-43F8-A566-74F2ACCE7CB8}">
      <dgm:prSet/>
      <dgm:spPr/>
      <dgm:t>
        <a:bodyPr/>
        <a:lstStyle/>
        <a:p>
          <a:endParaRPr lang="fr-FR"/>
        </a:p>
      </dgm:t>
    </dgm:pt>
    <dgm:pt modelId="{0855A322-5E0B-41FC-A9FA-0EF27D44CACC}">
      <dgm:prSet phldrT="[Texte]" custT="1"/>
      <dgm:spPr/>
      <dgm:t>
        <a:bodyPr/>
        <a:lstStyle/>
        <a:p>
          <a:r>
            <a:rPr lang="fr-FR" sz="1100" b="1" dirty="0" smtClean="0">
              <a:solidFill>
                <a:srgbClr val="000000"/>
              </a:solidFill>
              <a:latin typeface="Maven Pro" panose="020B0604020202020204" charset="0"/>
            </a:rPr>
            <a:t>Statut marital </a:t>
          </a:r>
          <a:endParaRPr lang="fr-FR" sz="1100" b="1" dirty="0">
            <a:solidFill>
              <a:srgbClr val="000000"/>
            </a:solidFill>
            <a:latin typeface="Maven Pro" panose="020B0604020202020204" charset="0"/>
          </a:endParaRPr>
        </a:p>
      </dgm:t>
    </dgm:pt>
    <dgm:pt modelId="{761080B3-5B30-4CBE-8EBA-3284B6156B02}" type="parTrans" cxnId="{2BA1289F-9324-4053-AE27-2384DE7D92D3}">
      <dgm:prSet/>
      <dgm:spPr/>
      <dgm:t>
        <a:bodyPr/>
        <a:lstStyle/>
        <a:p>
          <a:endParaRPr lang="fr-FR"/>
        </a:p>
      </dgm:t>
    </dgm:pt>
    <dgm:pt modelId="{1FF5E319-DE71-4153-9512-C8643C16626E}" type="sibTrans" cxnId="{2BA1289F-9324-4053-AE27-2384DE7D92D3}">
      <dgm:prSet/>
      <dgm:spPr/>
      <dgm:t>
        <a:bodyPr/>
        <a:lstStyle/>
        <a:p>
          <a:endParaRPr lang="fr-FR"/>
        </a:p>
      </dgm:t>
    </dgm:pt>
    <dgm:pt modelId="{24FE33C7-152E-4594-B0A7-25E2AED539DF}">
      <dgm:prSet phldrT="[Texte]" custT="1"/>
      <dgm:spPr/>
      <dgm:t>
        <a:bodyPr/>
        <a:lstStyle/>
        <a:p>
          <a:r>
            <a:rPr lang="fr-FR" sz="1100" b="1" dirty="0" smtClean="0">
              <a:solidFill>
                <a:srgbClr val="000000"/>
              </a:solidFill>
              <a:latin typeface="Maven Pro" panose="020B0604020202020204" charset="0"/>
            </a:rPr>
            <a:t>Marié</a:t>
          </a:r>
          <a:endParaRPr lang="fr-FR" sz="1100" b="1" dirty="0">
            <a:solidFill>
              <a:srgbClr val="000000"/>
            </a:solidFill>
            <a:latin typeface="Maven Pro" panose="020B0604020202020204" charset="0"/>
          </a:endParaRPr>
        </a:p>
      </dgm:t>
    </dgm:pt>
    <dgm:pt modelId="{00CFA85B-1625-4329-92BB-B529DF992AB5}" type="parTrans" cxnId="{F06C8563-DFFF-4CC1-A0FA-B4CFC6920A3D}">
      <dgm:prSet/>
      <dgm:spPr/>
      <dgm:t>
        <a:bodyPr/>
        <a:lstStyle/>
        <a:p>
          <a:endParaRPr lang="fr-FR"/>
        </a:p>
      </dgm:t>
    </dgm:pt>
    <dgm:pt modelId="{927FF358-63AB-42F8-B958-08B0BC2AFDB2}" type="sibTrans" cxnId="{F06C8563-DFFF-4CC1-A0FA-B4CFC6920A3D}">
      <dgm:prSet/>
      <dgm:spPr/>
      <dgm:t>
        <a:bodyPr/>
        <a:lstStyle/>
        <a:p>
          <a:endParaRPr lang="fr-FR"/>
        </a:p>
      </dgm:t>
    </dgm:pt>
    <dgm:pt modelId="{A124B085-2E40-45C7-A2D6-9194EA42C2F7}">
      <dgm:prSet phldrT="[Texte]" custT="1"/>
      <dgm:spPr/>
      <dgm:t>
        <a:bodyPr/>
        <a:lstStyle/>
        <a:p>
          <a:r>
            <a:rPr lang="fr-FR" sz="1100" b="1" dirty="0" smtClean="0">
              <a:solidFill>
                <a:srgbClr val="000000"/>
              </a:solidFill>
              <a:latin typeface="Maven Pro" panose="020B0604020202020204" charset="0"/>
            </a:rPr>
            <a:t>Habitudes d’utilisation </a:t>
          </a:r>
          <a:endParaRPr lang="fr-FR" sz="1100" b="1" dirty="0">
            <a:solidFill>
              <a:srgbClr val="000000"/>
            </a:solidFill>
            <a:latin typeface="Maven Pro" panose="020B0604020202020204" charset="0"/>
          </a:endParaRPr>
        </a:p>
      </dgm:t>
    </dgm:pt>
    <dgm:pt modelId="{83684AD4-FA55-49A1-A863-477CB664F25A}" type="parTrans" cxnId="{9AD6E0E0-53D7-40B1-9767-739DD923FDE6}">
      <dgm:prSet/>
      <dgm:spPr/>
      <dgm:t>
        <a:bodyPr/>
        <a:lstStyle/>
        <a:p>
          <a:endParaRPr lang="fr-FR"/>
        </a:p>
      </dgm:t>
    </dgm:pt>
    <dgm:pt modelId="{2C458A5F-3752-4CCF-BCD1-A3C644DB062E}" type="sibTrans" cxnId="{9AD6E0E0-53D7-40B1-9767-739DD923FDE6}">
      <dgm:prSet/>
      <dgm:spPr/>
      <dgm:t>
        <a:bodyPr/>
        <a:lstStyle/>
        <a:p>
          <a:endParaRPr lang="fr-FR"/>
        </a:p>
      </dgm:t>
    </dgm:pt>
    <dgm:pt modelId="{B0386943-CA6B-405B-8A1E-64F177788AE5}">
      <dgm:prSet phldrT="[Texte]" custT="1"/>
      <dgm:spPr/>
      <dgm:t>
        <a:bodyPr/>
        <a:lstStyle/>
        <a:p>
          <a:r>
            <a:rPr lang="fr-FR" sz="1100" b="1" dirty="0" smtClean="0">
              <a:solidFill>
                <a:srgbClr val="000000"/>
              </a:solidFill>
              <a:latin typeface="Maven Pro" panose="020B0604020202020204" charset="0"/>
            </a:rPr>
            <a:t>Nb d'interactions</a:t>
          </a:r>
        </a:p>
        <a:p>
          <a:r>
            <a:rPr lang="fr-FR" sz="1100" b="1" dirty="0" smtClean="0">
              <a:solidFill>
                <a:srgbClr val="000000"/>
              </a:solidFill>
              <a:latin typeface="Maven Pro" panose="020B0604020202020204" charset="0"/>
            </a:rPr>
            <a:t>Nb de mois inactif</a:t>
          </a:r>
        </a:p>
        <a:p>
          <a:r>
            <a:rPr lang="fr-FR" sz="1100" b="1" dirty="0" smtClean="0">
              <a:solidFill>
                <a:srgbClr val="000000"/>
              </a:solidFill>
              <a:latin typeface="Maven Pro" panose="020B0604020202020204" charset="0"/>
            </a:rPr>
            <a:t>Nb de transactions</a:t>
          </a:r>
          <a:endParaRPr lang="fr-FR" sz="1100" b="1" dirty="0">
            <a:solidFill>
              <a:srgbClr val="000000"/>
            </a:solidFill>
            <a:latin typeface="Maven Pro" panose="020B0604020202020204" charset="0"/>
          </a:endParaRPr>
        </a:p>
      </dgm:t>
    </dgm:pt>
    <dgm:pt modelId="{01D4F5D0-E574-4C4E-99A4-3267217A0305}" type="parTrans" cxnId="{C49B3888-8E9B-46FA-B42E-E3F082A42188}">
      <dgm:prSet/>
      <dgm:spPr/>
      <dgm:t>
        <a:bodyPr/>
        <a:lstStyle/>
        <a:p>
          <a:endParaRPr lang="fr-FR"/>
        </a:p>
      </dgm:t>
    </dgm:pt>
    <dgm:pt modelId="{02997922-BBBE-43CB-AF46-E3189992C4E0}" type="sibTrans" cxnId="{C49B3888-8E9B-46FA-B42E-E3F082A42188}">
      <dgm:prSet/>
      <dgm:spPr/>
      <dgm:t>
        <a:bodyPr/>
        <a:lstStyle/>
        <a:p>
          <a:endParaRPr lang="fr-FR"/>
        </a:p>
      </dgm:t>
    </dgm:pt>
    <dgm:pt modelId="{7A44FCA7-AA1A-4F9E-960D-6096EBD00640}">
      <dgm:prSet phldrT="[Texte]" custT="1"/>
      <dgm:spPr/>
      <dgm:t>
        <a:bodyPr/>
        <a:lstStyle/>
        <a:p>
          <a:endParaRPr lang="fr-FR" sz="1100" b="1" dirty="0" smtClean="0">
            <a:solidFill>
              <a:srgbClr val="000000"/>
            </a:solidFill>
            <a:latin typeface="Maven Pro" panose="020B0604020202020204" charset="0"/>
          </a:endParaRPr>
        </a:p>
        <a:p>
          <a:r>
            <a:rPr lang="fr-FR" sz="1100" b="1" dirty="0" smtClean="0">
              <a:solidFill>
                <a:srgbClr val="000000"/>
              </a:solidFill>
              <a:latin typeface="Maven Pro" panose="020B0604020202020204" charset="0"/>
            </a:rPr>
            <a:t>≥3</a:t>
          </a:r>
        </a:p>
        <a:p>
          <a:r>
            <a:rPr lang="fr-FR" sz="1100" b="1" dirty="0" smtClean="0">
              <a:solidFill>
                <a:srgbClr val="000000"/>
              </a:solidFill>
              <a:latin typeface="Maven Pro" panose="020B0604020202020204" charset="0"/>
            </a:rPr>
            <a:t>≥3</a:t>
          </a:r>
        </a:p>
        <a:p>
          <a:r>
            <a:rPr lang="fr-FR" sz="1100" b="1" dirty="0" smtClean="0">
              <a:solidFill>
                <a:srgbClr val="000000"/>
              </a:solidFill>
              <a:latin typeface="Maven Pro" panose="020B0604020202020204" charset="0"/>
            </a:rPr>
            <a:t>≤</a:t>
          </a:r>
          <a:r>
            <a:rPr lang="fr-FR" sz="1000" b="1" dirty="0" smtClean="0">
              <a:solidFill>
                <a:srgbClr val="000000"/>
              </a:solidFill>
              <a:latin typeface="Maven Pro" panose="020B0604020202020204" charset="0"/>
            </a:rPr>
            <a:t>45</a:t>
          </a:r>
        </a:p>
        <a:p>
          <a:endParaRPr lang="fr-FR" sz="1100" b="1" dirty="0" smtClean="0">
            <a:solidFill>
              <a:srgbClr val="000000"/>
            </a:solidFill>
            <a:latin typeface="Maven Pro" panose="020B0604020202020204" charset="0"/>
          </a:endParaRPr>
        </a:p>
      </dgm:t>
    </dgm:pt>
    <dgm:pt modelId="{02E31846-14D2-4086-857E-9D4090A39D89}" type="parTrans" cxnId="{752C8463-C9AE-416B-9134-1C57511B2F0F}">
      <dgm:prSet/>
      <dgm:spPr/>
      <dgm:t>
        <a:bodyPr/>
        <a:lstStyle/>
        <a:p>
          <a:endParaRPr lang="fr-FR"/>
        </a:p>
      </dgm:t>
    </dgm:pt>
    <dgm:pt modelId="{AFE47919-49F9-4FEE-A0F9-FF9A0322DA27}" type="sibTrans" cxnId="{752C8463-C9AE-416B-9134-1C57511B2F0F}">
      <dgm:prSet/>
      <dgm:spPr/>
      <dgm:t>
        <a:bodyPr/>
        <a:lstStyle/>
        <a:p>
          <a:endParaRPr lang="fr-FR"/>
        </a:p>
      </dgm:t>
    </dgm:pt>
    <dgm:pt modelId="{B84C8724-F533-452D-BE9F-FE0002BD0D3F}">
      <dgm:prSet custT="1"/>
      <dgm:spPr/>
      <dgm:t>
        <a:bodyPr/>
        <a:lstStyle/>
        <a:p>
          <a:r>
            <a:rPr lang="fr-FR" sz="1100" b="1" dirty="0" smtClean="0">
              <a:solidFill>
                <a:srgbClr val="000000"/>
              </a:solidFill>
              <a:latin typeface="Maven Pro" panose="020B0604020202020204" charset="0"/>
            </a:rPr>
            <a:t>Type de carte</a:t>
          </a:r>
        </a:p>
        <a:p>
          <a:r>
            <a:rPr lang="fr-FR" sz="1100" b="1" dirty="0" smtClean="0">
              <a:solidFill>
                <a:srgbClr val="000000"/>
              </a:solidFill>
              <a:latin typeface="Maven Pro" panose="020B0604020202020204" charset="0"/>
            </a:rPr>
            <a:t>Moyenne d'utilisation de carte </a:t>
          </a:r>
          <a:endParaRPr lang="fr-FR" sz="1100" b="1" dirty="0">
            <a:solidFill>
              <a:srgbClr val="000000"/>
            </a:solidFill>
            <a:latin typeface="Maven Pro" panose="020B0604020202020204" charset="0"/>
          </a:endParaRPr>
        </a:p>
      </dgm:t>
    </dgm:pt>
    <dgm:pt modelId="{714F4FD3-D9D2-41AB-A48B-5A5AB4FEC926}" type="parTrans" cxnId="{C10175F8-E51C-4275-A79A-AAE69BBD7528}">
      <dgm:prSet/>
      <dgm:spPr/>
      <dgm:t>
        <a:bodyPr/>
        <a:lstStyle/>
        <a:p>
          <a:endParaRPr lang="fr-FR"/>
        </a:p>
      </dgm:t>
    </dgm:pt>
    <dgm:pt modelId="{40E44A35-DB6B-4F67-8F6D-21A099FF60E4}" type="sibTrans" cxnId="{C10175F8-E51C-4275-A79A-AAE69BBD7528}">
      <dgm:prSet/>
      <dgm:spPr/>
      <dgm:t>
        <a:bodyPr/>
        <a:lstStyle/>
        <a:p>
          <a:endParaRPr lang="fr-FR"/>
        </a:p>
      </dgm:t>
    </dgm:pt>
    <dgm:pt modelId="{B4AB5F2E-0684-490E-B4C6-415EBF4697B2}">
      <dgm:prSet custT="1"/>
      <dgm:spPr/>
      <dgm:t>
        <a:bodyPr/>
        <a:lstStyle/>
        <a:p>
          <a:r>
            <a:rPr lang="fr-FR" sz="1100" b="1" dirty="0" smtClean="0">
              <a:solidFill>
                <a:srgbClr val="000000"/>
              </a:solidFill>
              <a:latin typeface="Maven Pro" panose="020B0604020202020204" charset="0"/>
            </a:rPr>
            <a:t>Utilisation de carte</a:t>
          </a:r>
          <a:endParaRPr lang="fr-FR" sz="1100" b="1" dirty="0">
            <a:solidFill>
              <a:srgbClr val="000000"/>
            </a:solidFill>
            <a:latin typeface="Maven Pro" panose="020B0604020202020204" charset="0"/>
          </a:endParaRPr>
        </a:p>
      </dgm:t>
    </dgm:pt>
    <dgm:pt modelId="{D20DDF8D-DB63-4FA1-92D0-614F27AE5C8E}" type="parTrans" cxnId="{58B3D24A-E8C6-454C-BF3D-135672A11CB7}">
      <dgm:prSet/>
      <dgm:spPr/>
      <dgm:t>
        <a:bodyPr/>
        <a:lstStyle/>
        <a:p>
          <a:endParaRPr lang="fr-FR"/>
        </a:p>
      </dgm:t>
    </dgm:pt>
    <dgm:pt modelId="{5699A47C-3661-410E-811A-B20CA4451DFC}" type="sibTrans" cxnId="{58B3D24A-E8C6-454C-BF3D-135672A11CB7}">
      <dgm:prSet/>
      <dgm:spPr/>
      <dgm:t>
        <a:bodyPr/>
        <a:lstStyle/>
        <a:p>
          <a:endParaRPr lang="fr-FR"/>
        </a:p>
      </dgm:t>
    </dgm:pt>
    <dgm:pt modelId="{C4868957-BAC7-4759-9F2F-A3A11FA22C93}">
      <dgm:prSet custT="1"/>
      <dgm:spPr/>
      <dgm:t>
        <a:bodyPr/>
        <a:lstStyle/>
        <a:p>
          <a:endParaRPr lang="fr-FR" sz="1100" b="1" dirty="0" smtClean="0">
            <a:solidFill>
              <a:srgbClr val="000000"/>
            </a:solidFill>
            <a:latin typeface="Maven Pro" panose="020B0604020202020204" charset="0"/>
          </a:endParaRPr>
        </a:p>
        <a:p>
          <a:r>
            <a:rPr lang="fr-FR" sz="1100" b="1" dirty="0" smtClean="0">
              <a:solidFill>
                <a:srgbClr val="000000"/>
              </a:solidFill>
              <a:latin typeface="Maven Pro" panose="020B0604020202020204" charset="0"/>
            </a:rPr>
            <a:t>Blue</a:t>
          </a:r>
        </a:p>
        <a:p>
          <a:r>
            <a:rPr lang="fr-FR" sz="1100" b="1" dirty="0" smtClean="0">
              <a:solidFill>
                <a:srgbClr val="000000"/>
              </a:solidFill>
              <a:latin typeface="Maven Pro" panose="020B0604020202020204" charset="0"/>
            </a:rPr>
            <a:t>≤0,17 </a:t>
          </a:r>
        </a:p>
        <a:p>
          <a:endParaRPr lang="fr-FR" sz="1100" b="1" dirty="0">
            <a:solidFill>
              <a:srgbClr val="000000"/>
            </a:solidFill>
            <a:latin typeface="Maven Pro" panose="020B0604020202020204" charset="0"/>
          </a:endParaRPr>
        </a:p>
      </dgm:t>
    </dgm:pt>
    <dgm:pt modelId="{D00A996D-D0C9-4071-9026-37CC10379032}" type="parTrans" cxnId="{7922EF41-E1AD-4E8E-B84A-C25C0042BED8}">
      <dgm:prSet/>
      <dgm:spPr/>
      <dgm:t>
        <a:bodyPr/>
        <a:lstStyle/>
        <a:p>
          <a:endParaRPr lang="fr-FR"/>
        </a:p>
      </dgm:t>
    </dgm:pt>
    <dgm:pt modelId="{53C7AA0F-D589-4398-9D2E-11ED134683AC}" type="sibTrans" cxnId="{7922EF41-E1AD-4E8E-B84A-C25C0042BED8}">
      <dgm:prSet/>
      <dgm:spPr/>
      <dgm:t>
        <a:bodyPr/>
        <a:lstStyle/>
        <a:p>
          <a:endParaRPr lang="fr-FR"/>
        </a:p>
      </dgm:t>
    </dgm:pt>
    <dgm:pt modelId="{30A4D647-C6CF-4C9C-B31B-E8597914410E}">
      <dgm:prSet custT="1"/>
      <dgm:spPr/>
      <dgm:t>
        <a:bodyPr/>
        <a:lstStyle/>
        <a:p>
          <a:r>
            <a:rPr lang="fr-FR" sz="1100" b="1" dirty="0" smtClean="0">
              <a:solidFill>
                <a:srgbClr val="000000"/>
              </a:solidFill>
              <a:latin typeface="Maven Pro" panose="020B0604020202020204" charset="0"/>
            </a:rPr>
            <a:t>Montant de crédit renouvelé </a:t>
          </a:r>
          <a:endParaRPr lang="fr-FR" sz="1100" b="1" dirty="0">
            <a:solidFill>
              <a:srgbClr val="000000"/>
            </a:solidFill>
            <a:latin typeface="Maven Pro" panose="020B0604020202020204" charset="0"/>
          </a:endParaRPr>
        </a:p>
      </dgm:t>
    </dgm:pt>
    <dgm:pt modelId="{055914AA-0841-4046-B05B-D1726656C42B}" type="parTrans" cxnId="{3C837FFD-6CB0-45D7-836D-E0B23AC3E92C}">
      <dgm:prSet/>
      <dgm:spPr/>
      <dgm:t>
        <a:bodyPr/>
        <a:lstStyle/>
        <a:p>
          <a:endParaRPr lang="fr-FR"/>
        </a:p>
      </dgm:t>
    </dgm:pt>
    <dgm:pt modelId="{88DBA3DA-B64C-4F90-BD41-80BEF4E051A1}" type="sibTrans" cxnId="{3C837FFD-6CB0-45D7-836D-E0B23AC3E92C}">
      <dgm:prSet/>
      <dgm:spPr/>
      <dgm:t>
        <a:bodyPr/>
        <a:lstStyle/>
        <a:p>
          <a:endParaRPr lang="fr-FR"/>
        </a:p>
      </dgm:t>
    </dgm:pt>
    <dgm:pt modelId="{75F6BFE6-AD50-4AC1-A05E-8BE54F9EA122}">
      <dgm:prSet custT="1"/>
      <dgm:spPr/>
      <dgm:t>
        <a:bodyPr/>
        <a:lstStyle/>
        <a:p>
          <a:r>
            <a:rPr lang="fr-FR" sz="1100" b="1" dirty="0" smtClean="0">
              <a:solidFill>
                <a:srgbClr val="000000"/>
              </a:solidFill>
              <a:latin typeface="Maven Pro" panose="020B0604020202020204" charset="0"/>
            </a:rPr>
            <a:t>≤1256</a:t>
          </a:r>
          <a:endParaRPr lang="fr-FR" sz="1100" b="1" dirty="0">
            <a:solidFill>
              <a:srgbClr val="000000"/>
            </a:solidFill>
            <a:latin typeface="Maven Pro" panose="020B0604020202020204" charset="0"/>
          </a:endParaRPr>
        </a:p>
      </dgm:t>
    </dgm:pt>
    <dgm:pt modelId="{B1131358-9C19-4937-A8FA-5443CCBBECBD}" type="parTrans" cxnId="{93A4C94D-4C99-418B-948A-8304449F9420}">
      <dgm:prSet/>
      <dgm:spPr/>
      <dgm:t>
        <a:bodyPr/>
        <a:lstStyle/>
        <a:p>
          <a:endParaRPr lang="fr-FR"/>
        </a:p>
      </dgm:t>
    </dgm:pt>
    <dgm:pt modelId="{B26AB27F-6F8A-46C5-B971-86F2F9E28E0B}" type="sibTrans" cxnId="{93A4C94D-4C99-418B-948A-8304449F9420}">
      <dgm:prSet/>
      <dgm:spPr/>
      <dgm:t>
        <a:bodyPr/>
        <a:lstStyle/>
        <a:p>
          <a:endParaRPr lang="fr-FR"/>
        </a:p>
      </dgm:t>
    </dgm:pt>
    <dgm:pt modelId="{4993D0CD-270B-4935-AEC3-A2281951E4B3}" type="pres">
      <dgm:prSet presAssocID="{1634AC14-7B3C-48C7-BF62-5798BDD0452D}" presName="Name0" presStyleCnt="0">
        <dgm:presLayoutVars>
          <dgm:chPref val="3"/>
          <dgm:dir/>
          <dgm:animLvl val="lvl"/>
          <dgm:resizeHandles/>
        </dgm:presLayoutVars>
      </dgm:prSet>
      <dgm:spPr/>
      <dgm:t>
        <a:bodyPr/>
        <a:lstStyle/>
        <a:p>
          <a:endParaRPr lang="fr-FR"/>
        </a:p>
      </dgm:t>
    </dgm:pt>
    <dgm:pt modelId="{455390DE-FCA7-469A-9C4C-CBC40BA8B63F}" type="pres">
      <dgm:prSet presAssocID="{6C443A38-B7B5-4A7B-8BC0-B37411514276}" presName="horFlow" presStyleCnt="0"/>
      <dgm:spPr/>
    </dgm:pt>
    <dgm:pt modelId="{D462A1ED-011D-4CEE-A934-BFF901F9A303}" type="pres">
      <dgm:prSet presAssocID="{6C443A38-B7B5-4A7B-8BC0-B37411514276}" presName="bigChev" presStyleLbl="node1" presStyleIdx="0" presStyleCnt="5" custScaleX="162214"/>
      <dgm:spPr/>
      <dgm:t>
        <a:bodyPr/>
        <a:lstStyle/>
        <a:p>
          <a:endParaRPr lang="fr-FR"/>
        </a:p>
      </dgm:t>
    </dgm:pt>
    <dgm:pt modelId="{8E8536FF-8709-4138-91FA-FA31D9C434AC}" type="pres">
      <dgm:prSet presAssocID="{E09884A4-2E53-4B32-AF62-F6D987C06D24}" presName="parTrans" presStyleCnt="0"/>
      <dgm:spPr/>
    </dgm:pt>
    <dgm:pt modelId="{BD03B32F-9F47-4187-9F4A-F2283C1DC8EB}" type="pres">
      <dgm:prSet presAssocID="{A3870929-5CDE-42E4-B574-040DCC90CA13}" presName="node" presStyleLbl="alignAccFollowNode1" presStyleIdx="0" presStyleCnt="7" custScaleX="171297" custScaleY="114748" custLinFactNeighborX="-6542">
        <dgm:presLayoutVars>
          <dgm:bulletEnabled val="1"/>
        </dgm:presLayoutVars>
      </dgm:prSet>
      <dgm:spPr/>
      <dgm:t>
        <a:bodyPr/>
        <a:lstStyle/>
        <a:p>
          <a:endParaRPr lang="fr-FR"/>
        </a:p>
      </dgm:t>
    </dgm:pt>
    <dgm:pt modelId="{51F80DE1-0057-4ACD-B11C-F9F5124EEEBD}" type="pres">
      <dgm:prSet presAssocID="{6C443A38-B7B5-4A7B-8BC0-B37411514276}" presName="vSp" presStyleCnt="0"/>
      <dgm:spPr/>
    </dgm:pt>
    <dgm:pt modelId="{287960D5-E8D4-445C-9246-8FCB7103FEBC}" type="pres">
      <dgm:prSet presAssocID="{0855A322-5E0B-41FC-A9FA-0EF27D44CACC}" presName="horFlow" presStyleCnt="0"/>
      <dgm:spPr/>
    </dgm:pt>
    <dgm:pt modelId="{46BDB7F8-C8D2-4D45-9B40-1F04C4E0C3B6}" type="pres">
      <dgm:prSet presAssocID="{0855A322-5E0B-41FC-A9FA-0EF27D44CACC}" presName="bigChev" presStyleLbl="node1" presStyleIdx="1" presStyleCnt="5" custScaleX="162214"/>
      <dgm:spPr/>
      <dgm:t>
        <a:bodyPr/>
        <a:lstStyle/>
        <a:p>
          <a:endParaRPr lang="fr-FR"/>
        </a:p>
      </dgm:t>
    </dgm:pt>
    <dgm:pt modelId="{662BD87B-8E6F-431C-A847-ED4310234ECB}" type="pres">
      <dgm:prSet presAssocID="{00CFA85B-1625-4329-92BB-B529DF992AB5}" presName="parTrans" presStyleCnt="0"/>
      <dgm:spPr/>
    </dgm:pt>
    <dgm:pt modelId="{F0CAD438-8066-49B6-86AF-4FDC8CDEB895}" type="pres">
      <dgm:prSet presAssocID="{24FE33C7-152E-4594-B0A7-25E2AED539DF}" presName="node" presStyleLbl="alignAccFollowNode1" presStyleIdx="1" presStyleCnt="7" custScaleX="162214" custLinFactNeighborX="13084">
        <dgm:presLayoutVars>
          <dgm:bulletEnabled val="1"/>
        </dgm:presLayoutVars>
      </dgm:prSet>
      <dgm:spPr/>
      <dgm:t>
        <a:bodyPr/>
        <a:lstStyle/>
        <a:p>
          <a:endParaRPr lang="fr-FR"/>
        </a:p>
      </dgm:t>
    </dgm:pt>
    <dgm:pt modelId="{5C1DDB74-7987-4282-A4FA-4E5B447D29AE}" type="pres">
      <dgm:prSet presAssocID="{0855A322-5E0B-41FC-A9FA-0EF27D44CACC}" presName="vSp" presStyleCnt="0"/>
      <dgm:spPr/>
    </dgm:pt>
    <dgm:pt modelId="{8F19FD04-615F-4A92-859E-2C173BAA6652}" type="pres">
      <dgm:prSet presAssocID="{A124B085-2E40-45C7-A2D6-9194EA42C2F7}" presName="horFlow" presStyleCnt="0"/>
      <dgm:spPr/>
    </dgm:pt>
    <dgm:pt modelId="{7F899009-7CF3-4FFB-B70C-7F827C680A3C}" type="pres">
      <dgm:prSet presAssocID="{A124B085-2E40-45C7-A2D6-9194EA42C2F7}" presName="bigChev" presStyleLbl="node1" presStyleIdx="2" presStyleCnt="5" custScaleX="162214" custScaleY="128343"/>
      <dgm:spPr/>
      <dgm:t>
        <a:bodyPr/>
        <a:lstStyle/>
        <a:p>
          <a:endParaRPr lang="fr-FR"/>
        </a:p>
      </dgm:t>
    </dgm:pt>
    <dgm:pt modelId="{E9988C41-45C5-4D0C-8BEF-CBF2FE17360D}" type="pres">
      <dgm:prSet presAssocID="{01D4F5D0-E574-4C4E-99A4-3267217A0305}" presName="parTrans" presStyleCnt="0"/>
      <dgm:spPr/>
    </dgm:pt>
    <dgm:pt modelId="{C9994476-59E3-4E8C-A332-4890397C5BC1}" type="pres">
      <dgm:prSet presAssocID="{B0386943-CA6B-405B-8A1E-64F177788AE5}" presName="node" presStyleLbl="alignAccFollowNode1" presStyleIdx="2" presStyleCnt="7" custScaleX="237492" custScaleY="148437" custLinFactNeighborX="-43914">
        <dgm:presLayoutVars>
          <dgm:bulletEnabled val="1"/>
        </dgm:presLayoutVars>
      </dgm:prSet>
      <dgm:spPr/>
      <dgm:t>
        <a:bodyPr/>
        <a:lstStyle/>
        <a:p>
          <a:endParaRPr lang="fr-FR"/>
        </a:p>
      </dgm:t>
    </dgm:pt>
    <dgm:pt modelId="{94598F1E-751C-45AB-BB78-905C14AFD2FA}" type="pres">
      <dgm:prSet presAssocID="{02997922-BBBE-43CB-AF46-E3189992C4E0}" presName="sibTrans" presStyleCnt="0"/>
      <dgm:spPr/>
    </dgm:pt>
    <dgm:pt modelId="{ECFF224F-2420-4C07-9B09-8FFCF47A59E2}" type="pres">
      <dgm:prSet presAssocID="{7A44FCA7-AA1A-4F9E-960D-6096EBD00640}" presName="node" presStyleLbl="alignAccFollowNode1" presStyleIdx="3" presStyleCnt="7" custScaleX="151764" custScaleY="139666" custLinFactX="-2395" custLinFactNeighborX="-100000">
        <dgm:presLayoutVars>
          <dgm:bulletEnabled val="1"/>
        </dgm:presLayoutVars>
      </dgm:prSet>
      <dgm:spPr/>
      <dgm:t>
        <a:bodyPr/>
        <a:lstStyle/>
        <a:p>
          <a:endParaRPr lang="fr-FR"/>
        </a:p>
      </dgm:t>
    </dgm:pt>
    <dgm:pt modelId="{42462E1D-E412-4C8A-B22C-38DBAFE25DF2}" type="pres">
      <dgm:prSet presAssocID="{A124B085-2E40-45C7-A2D6-9194EA42C2F7}" presName="vSp" presStyleCnt="0"/>
      <dgm:spPr/>
    </dgm:pt>
    <dgm:pt modelId="{00BF8EB8-5683-45E8-94D2-03279C049B36}" type="pres">
      <dgm:prSet presAssocID="{B4AB5F2E-0684-490E-B4C6-415EBF4697B2}" presName="horFlow" presStyleCnt="0"/>
      <dgm:spPr/>
    </dgm:pt>
    <dgm:pt modelId="{2D22642B-A4BF-4D3D-A497-28C351B1F6C3}" type="pres">
      <dgm:prSet presAssocID="{B4AB5F2E-0684-490E-B4C6-415EBF4697B2}" presName="bigChev" presStyleLbl="node1" presStyleIdx="3" presStyleCnt="5" custScaleX="162214"/>
      <dgm:spPr/>
      <dgm:t>
        <a:bodyPr/>
        <a:lstStyle/>
        <a:p>
          <a:endParaRPr lang="fr-FR"/>
        </a:p>
      </dgm:t>
    </dgm:pt>
    <dgm:pt modelId="{3304E293-E922-4AA5-A955-33CBC8AEF76D}" type="pres">
      <dgm:prSet presAssocID="{714F4FD3-D9D2-41AB-A48B-5A5AB4FEC926}" presName="parTrans" presStyleCnt="0"/>
      <dgm:spPr/>
    </dgm:pt>
    <dgm:pt modelId="{B8DF443C-A2B7-40C9-BB1B-4CCE09A8F87B}" type="pres">
      <dgm:prSet presAssocID="{B84C8724-F533-452D-BE9F-FE0002BD0D3F}" presName="node" presStyleLbl="alignAccFollowNode1" presStyleIdx="4" presStyleCnt="7" custScaleX="226742" custLinFactNeighborX="7319">
        <dgm:presLayoutVars>
          <dgm:bulletEnabled val="1"/>
        </dgm:presLayoutVars>
      </dgm:prSet>
      <dgm:spPr/>
      <dgm:t>
        <a:bodyPr/>
        <a:lstStyle/>
        <a:p>
          <a:endParaRPr lang="fr-FR"/>
        </a:p>
      </dgm:t>
    </dgm:pt>
    <dgm:pt modelId="{AE273F84-E533-4F8E-BC2D-6BBBEE2FCCB5}" type="pres">
      <dgm:prSet presAssocID="{40E44A35-DB6B-4F67-8F6D-21A099FF60E4}" presName="sibTrans" presStyleCnt="0"/>
      <dgm:spPr/>
    </dgm:pt>
    <dgm:pt modelId="{88CEBC05-4256-4DA7-B385-16ECA40CF23C}" type="pres">
      <dgm:prSet presAssocID="{C4868957-BAC7-4759-9F2F-A3A11FA22C93}" presName="node" presStyleLbl="alignAccFollowNode1" presStyleIdx="5" presStyleCnt="7" custScaleX="152607" custLinFactNeighborX="7319">
        <dgm:presLayoutVars>
          <dgm:bulletEnabled val="1"/>
        </dgm:presLayoutVars>
      </dgm:prSet>
      <dgm:spPr/>
      <dgm:t>
        <a:bodyPr/>
        <a:lstStyle/>
        <a:p>
          <a:endParaRPr lang="fr-FR"/>
        </a:p>
      </dgm:t>
    </dgm:pt>
    <dgm:pt modelId="{15A0A258-82C2-4A3A-ACB8-060503CD9B42}" type="pres">
      <dgm:prSet presAssocID="{B4AB5F2E-0684-490E-B4C6-415EBF4697B2}" presName="vSp" presStyleCnt="0"/>
      <dgm:spPr/>
    </dgm:pt>
    <dgm:pt modelId="{5A811876-8BBD-4FE1-9679-57FA42868813}" type="pres">
      <dgm:prSet presAssocID="{30A4D647-C6CF-4C9C-B31B-E8597914410E}" presName="horFlow" presStyleCnt="0"/>
      <dgm:spPr/>
    </dgm:pt>
    <dgm:pt modelId="{E3908CCB-7C05-47AD-91E2-3009F46B3DD9}" type="pres">
      <dgm:prSet presAssocID="{30A4D647-C6CF-4C9C-B31B-E8597914410E}" presName="bigChev" presStyleLbl="node1" presStyleIdx="4" presStyleCnt="5" custScaleX="162214"/>
      <dgm:spPr/>
      <dgm:t>
        <a:bodyPr/>
        <a:lstStyle/>
        <a:p>
          <a:endParaRPr lang="fr-FR"/>
        </a:p>
      </dgm:t>
    </dgm:pt>
    <dgm:pt modelId="{A70FF383-F25F-474A-AD73-753C4B230C36}" type="pres">
      <dgm:prSet presAssocID="{B1131358-9C19-4937-A8FA-5443CCBBECBD}" presName="parTrans" presStyleCnt="0"/>
      <dgm:spPr/>
    </dgm:pt>
    <dgm:pt modelId="{01A9CB24-797A-4FEE-9180-25CD2FDF8D08}" type="pres">
      <dgm:prSet presAssocID="{75F6BFE6-AD50-4AC1-A05E-8BE54F9EA122}" presName="node" presStyleLbl="alignAccFollowNode1" presStyleIdx="6" presStyleCnt="7" custScaleX="162214" custLinFactNeighborX="19626">
        <dgm:presLayoutVars>
          <dgm:bulletEnabled val="1"/>
        </dgm:presLayoutVars>
      </dgm:prSet>
      <dgm:spPr/>
      <dgm:t>
        <a:bodyPr/>
        <a:lstStyle/>
        <a:p>
          <a:endParaRPr lang="fr-FR"/>
        </a:p>
      </dgm:t>
    </dgm:pt>
  </dgm:ptLst>
  <dgm:cxnLst>
    <dgm:cxn modelId="{CE93C746-65AC-4AF2-BBC3-294F980E2D5A}" type="presOf" srcId="{B4AB5F2E-0684-490E-B4C6-415EBF4697B2}" destId="{2D22642B-A4BF-4D3D-A497-28C351B1F6C3}" srcOrd="0" destOrd="0" presId="urn:microsoft.com/office/officeart/2005/8/layout/lProcess3"/>
    <dgm:cxn modelId="{871B278B-8525-40CE-B38F-A075C6F0EC6B}" type="presOf" srcId="{B0386943-CA6B-405B-8A1E-64F177788AE5}" destId="{C9994476-59E3-4E8C-A332-4890397C5BC1}" srcOrd="0" destOrd="0" presId="urn:microsoft.com/office/officeart/2005/8/layout/lProcess3"/>
    <dgm:cxn modelId="{3C837FFD-6CB0-45D7-836D-E0B23AC3E92C}" srcId="{1634AC14-7B3C-48C7-BF62-5798BDD0452D}" destId="{30A4D647-C6CF-4C9C-B31B-E8597914410E}" srcOrd="4" destOrd="0" parTransId="{055914AA-0841-4046-B05B-D1726656C42B}" sibTransId="{88DBA3DA-B64C-4F90-BD41-80BEF4E051A1}"/>
    <dgm:cxn modelId="{94D5C9AA-070D-4ABA-BF4A-882949E19F91}" type="presOf" srcId="{75F6BFE6-AD50-4AC1-A05E-8BE54F9EA122}" destId="{01A9CB24-797A-4FEE-9180-25CD2FDF8D08}" srcOrd="0" destOrd="0" presId="urn:microsoft.com/office/officeart/2005/8/layout/lProcess3"/>
    <dgm:cxn modelId="{192840E1-7673-4F58-BD2F-30476139DAFC}" type="presOf" srcId="{0855A322-5E0B-41FC-A9FA-0EF27D44CACC}" destId="{46BDB7F8-C8D2-4D45-9B40-1F04C4E0C3B6}" srcOrd="0" destOrd="0" presId="urn:microsoft.com/office/officeart/2005/8/layout/lProcess3"/>
    <dgm:cxn modelId="{C10175F8-E51C-4275-A79A-AAE69BBD7528}" srcId="{B4AB5F2E-0684-490E-B4C6-415EBF4697B2}" destId="{B84C8724-F533-452D-BE9F-FE0002BD0D3F}" srcOrd="0" destOrd="0" parTransId="{714F4FD3-D9D2-41AB-A48B-5A5AB4FEC926}" sibTransId="{40E44A35-DB6B-4F67-8F6D-21A099FF60E4}"/>
    <dgm:cxn modelId="{1EDDAD67-43FD-4F48-A6DE-F213B33A80F0}" type="presOf" srcId="{7A44FCA7-AA1A-4F9E-960D-6096EBD00640}" destId="{ECFF224F-2420-4C07-9B09-8FFCF47A59E2}" srcOrd="0" destOrd="0" presId="urn:microsoft.com/office/officeart/2005/8/layout/lProcess3"/>
    <dgm:cxn modelId="{42FE2432-5DA0-43F8-A566-74F2ACCE7CB8}" srcId="{6C443A38-B7B5-4A7B-8BC0-B37411514276}" destId="{A3870929-5CDE-42E4-B574-040DCC90CA13}" srcOrd="0" destOrd="0" parTransId="{E09884A4-2E53-4B32-AF62-F6D987C06D24}" sibTransId="{72424F8C-B191-4D39-A05E-BEA354EBDD48}"/>
    <dgm:cxn modelId="{C78314DA-D1C4-4DC9-94E8-C85B2A5B5BB5}" type="presOf" srcId="{30A4D647-C6CF-4C9C-B31B-E8597914410E}" destId="{E3908CCB-7C05-47AD-91E2-3009F46B3DD9}" srcOrd="0" destOrd="0" presId="urn:microsoft.com/office/officeart/2005/8/layout/lProcess3"/>
    <dgm:cxn modelId="{2BA1289F-9324-4053-AE27-2384DE7D92D3}" srcId="{1634AC14-7B3C-48C7-BF62-5798BDD0452D}" destId="{0855A322-5E0B-41FC-A9FA-0EF27D44CACC}" srcOrd="1" destOrd="0" parTransId="{761080B3-5B30-4CBE-8EBA-3284B6156B02}" sibTransId="{1FF5E319-DE71-4153-9512-C8643C16626E}"/>
    <dgm:cxn modelId="{7DE0263D-80AC-4C19-8A80-F73F82694BA4}" type="presOf" srcId="{A3870929-5CDE-42E4-B574-040DCC90CA13}" destId="{BD03B32F-9F47-4187-9F4A-F2283C1DC8EB}" srcOrd="0" destOrd="0" presId="urn:microsoft.com/office/officeart/2005/8/layout/lProcess3"/>
    <dgm:cxn modelId="{405ADC98-B1DC-444D-8EF5-868ECA086906}" srcId="{1634AC14-7B3C-48C7-BF62-5798BDD0452D}" destId="{6C443A38-B7B5-4A7B-8BC0-B37411514276}" srcOrd="0" destOrd="0" parTransId="{13E9FA0F-CA35-42F8-A875-0F3084AE9E1A}" sibTransId="{C2A7B218-FEDD-4977-88CC-D811C1DEF5A3}"/>
    <dgm:cxn modelId="{C49B3888-8E9B-46FA-B42E-E3F082A42188}" srcId="{A124B085-2E40-45C7-A2D6-9194EA42C2F7}" destId="{B0386943-CA6B-405B-8A1E-64F177788AE5}" srcOrd="0" destOrd="0" parTransId="{01D4F5D0-E574-4C4E-99A4-3267217A0305}" sibTransId="{02997922-BBBE-43CB-AF46-E3189992C4E0}"/>
    <dgm:cxn modelId="{F640870A-44F2-4C25-BF1E-B5BDC0C86AFE}" type="presOf" srcId="{6C443A38-B7B5-4A7B-8BC0-B37411514276}" destId="{D462A1ED-011D-4CEE-A934-BFF901F9A303}" srcOrd="0" destOrd="0" presId="urn:microsoft.com/office/officeart/2005/8/layout/lProcess3"/>
    <dgm:cxn modelId="{F06C8563-DFFF-4CC1-A0FA-B4CFC6920A3D}" srcId="{0855A322-5E0B-41FC-A9FA-0EF27D44CACC}" destId="{24FE33C7-152E-4594-B0A7-25E2AED539DF}" srcOrd="0" destOrd="0" parTransId="{00CFA85B-1625-4329-92BB-B529DF992AB5}" sibTransId="{927FF358-63AB-42F8-B958-08B0BC2AFDB2}"/>
    <dgm:cxn modelId="{9AD6E0E0-53D7-40B1-9767-739DD923FDE6}" srcId="{1634AC14-7B3C-48C7-BF62-5798BDD0452D}" destId="{A124B085-2E40-45C7-A2D6-9194EA42C2F7}" srcOrd="2" destOrd="0" parTransId="{83684AD4-FA55-49A1-A863-477CB664F25A}" sibTransId="{2C458A5F-3752-4CCF-BCD1-A3C644DB062E}"/>
    <dgm:cxn modelId="{58B3D24A-E8C6-454C-BF3D-135672A11CB7}" srcId="{1634AC14-7B3C-48C7-BF62-5798BDD0452D}" destId="{B4AB5F2E-0684-490E-B4C6-415EBF4697B2}" srcOrd="3" destOrd="0" parTransId="{D20DDF8D-DB63-4FA1-92D0-614F27AE5C8E}" sibTransId="{5699A47C-3661-410E-811A-B20CA4451DFC}"/>
    <dgm:cxn modelId="{A8293A72-4F1B-484C-ADB6-D07996E3D165}" type="presOf" srcId="{B84C8724-F533-452D-BE9F-FE0002BD0D3F}" destId="{B8DF443C-A2B7-40C9-BB1B-4CCE09A8F87B}" srcOrd="0" destOrd="0" presId="urn:microsoft.com/office/officeart/2005/8/layout/lProcess3"/>
    <dgm:cxn modelId="{4807115D-9960-4CCE-B402-DAB796489531}" type="presOf" srcId="{A124B085-2E40-45C7-A2D6-9194EA42C2F7}" destId="{7F899009-7CF3-4FFB-B70C-7F827C680A3C}" srcOrd="0" destOrd="0" presId="urn:microsoft.com/office/officeart/2005/8/layout/lProcess3"/>
    <dgm:cxn modelId="{22E88CEF-1F12-404F-906B-1F073E822271}" type="presOf" srcId="{24FE33C7-152E-4594-B0A7-25E2AED539DF}" destId="{F0CAD438-8066-49B6-86AF-4FDC8CDEB895}" srcOrd="0" destOrd="0" presId="urn:microsoft.com/office/officeart/2005/8/layout/lProcess3"/>
    <dgm:cxn modelId="{752C8463-C9AE-416B-9134-1C57511B2F0F}" srcId="{A124B085-2E40-45C7-A2D6-9194EA42C2F7}" destId="{7A44FCA7-AA1A-4F9E-960D-6096EBD00640}" srcOrd="1" destOrd="0" parTransId="{02E31846-14D2-4086-857E-9D4090A39D89}" sibTransId="{AFE47919-49F9-4FEE-A0F9-FF9A0322DA27}"/>
    <dgm:cxn modelId="{93A4C94D-4C99-418B-948A-8304449F9420}" srcId="{30A4D647-C6CF-4C9C-B31B-E8597914410E}" destId="{75F6BFE6-AD50-4AC1-A05E-8BE54F9EA122}" srcOrd="0" destOrd="0" parTransId="{B1131358-9C19-4937-A8FA-5443CCBBECBD}" sibTransId="{B26AB27F-6F8A-46C5-B971-86F2F9E28E0B}"/>
    <dgm:cxn modelId="{397A44D2-FD75-49A7-A343-53CCDC9C18FE}" type="presOf" srcId="{C4868957-BAC7-4759-9F2F-A3A11FA22C93}" destId="{88CEBC05-4256-4DA7-B385-16ECA40CF23C}" srcOrd="0" destOrd="0" presId="urn:microsoft.com/office/officeart/2005/8/layout/lProcess3"/>
    <dgm:cxn modelId="{74ACCAF9-AD0E-45B0-BC75-94DC7A999F9D}" type="presOf" srcId="{1634AC14-7B3C-48C7-BF62-5798BDD0452D}" destId="{4993D0CD-270B-4935-AEC3-A2281951E4B3}" srcOrd="0" destOrd="0" presId="urn:microsoft.com/office/officeart/2005/8/layout/lProcess3"/>
    <dgm:cxn modelId="{7922EF41-E1AD-4E8E-B84A-C25C0042BED8}" srcId="{B4AB5F2E-0684-490E-B4C6-415EBF4697B2}" destId="{C4868957-BAC7-4759-9F2F-A3A11FA22C93}" srcOrd="1" destOrd="0" parTransId="{D00A996D-D0C9-4071-9026-37CC10379032}" sibTransId="{53C7AA0F-D589-4398-9D2E-11ED134683AC}"/>
    <dgm:cxn modelId="{24046A85-38AB-4BFE-AD94-687EBC699481}" type="presParOf" srcId="{4993D0CD-270B-4935-AEC3-A2281951E4B3}" destId="{455390DE-FCA7-469A-9C4C-CBC40BA8B63F}" srcOrd="0" destOrd="0" presId="urn:microsoft.com/office/officeart/2005/8/layout/lProcess3"/>
    <dgm:cxn modelId="{813C0971-ECB1-44FF-8B5A-9591CA85FE8F}" type="presParOf" srcId="{455390DE-FCA7-469A-9C4C-CBC40BA8B63F}" destId="{D462A1ED-011D-4CEE-A934-BFF901F9A303}" srcOrd="0" destOrd="0" presId="urn:microsoft.com/office/officeart/2005/8/layout/lProcess3"/>
    <dgm:cxn modelId="{8887098E-AF25-4C4D-BE09-EA2154DB699B}" type="presParOf" srcId="{455390DE-FCA7-469A-9C4C-CBC40BA8B63F}" destId="{8E8536FF-8709-4138-91FA-FA31D9C434AC}" srcOrd="1" destOrd="0" presId="urn:microsoft.com/office/officeart/2005/8/layout/lProcess3"/>
    <dgm:cxn modelId="{4CD771B3-541B-4CCD-8547-F039CC678501}" type="presParOf" srcId="{455390DE-FCA7-469A-9C4C-CBC40BA8B63F}" destId="{BD03B32F-9F47-4187-9F4A-F2283C1DC8EB}" srcOrd="2" destOrd="0" presId="urn:microsoft.com/office/officeart/2005/8/layout/lProcess3"/>
    <dgm:cxn modelId="{A1710D66-286E-4256-97DF-15194BE93E43}" type="presParOf" srcId="{4993D0CD-270B-4935-AEC3-A2281951E4B3}" destId="{51F80DE1-0057-4ACD-B11C-F9F5124EEEBD}" srcOrd="1" destOrd="0" presId="urn:microsoft.com/office/officeart/2005/8/layout/lProcess3"/>
    <dgm:cxn modelId="{2AE21EA8-69CA-4824-9B90-66767FB7C76B}" type="presParOf" srcId="{4993D0CD-270B-4935-AEC3-A2281951E4B3}" destId="{287960D5-E8D4-445C-9246-8FCB7103FEBC}" srcOrd="2" destOrd="0" presId="urn:microsoft.com/office/officeart/2005/8/layout/lProcess3"/>
    <dgm:cxn modelId="{40E19845-EACF-46D1-832B-39A01C9017EC}" type="presParOf" srcId="{287960D5-E8D4-445C-9246-8FCB7103FEBC}" destId="{46BDB7F8-C8D2-4D45-9B40-1F04C4E0C3B6}" srcOrd="0" destOrd="0" presId="urn:microsoft.com/office/officeart/2005/8/layout/lProcess3"/>
    <dgm:cxn modelId="{73ECEE41-81DC-48F2-8C1B-502A5D97D0CA}" type="presParOf" srcId="{287960D5-E8D4-445C-9246-8FCB7103FEBC}" destId="{662BD87B-8E6F-431C-A847-ED4310234ECB}" srcOrd="1" destOrd="0" presId="urn:microsoft.com/office/officeart/2005/8/layout/lProcess3"/>
    <dgm:cxn modelId="{E26B206C-D200-4DAE-A240-541C8A244F10}" type="presParOf" srcId="{287960D5-E8D4-445C-9246-8FCB7103FEBC}" destId="{F0CAD438-8066-49B6-86AF-4FDC8CDEB895}" srcOrd="2" destOrd="0" presId="urn:microsoft.com/office/officeart/2005/8/layout/lProcess3"/>
    <dgm:cxn modelId="{429EAFC7-11E7-446E-B935-A5906EE5C6B4}" type="presParOf" srcId="{4993D0CD-270B-4935-AEC3-A2281951E4B3}" destId="{5C1DDB74-7987-4282-A4FA-4E5B447D29AE}" srcOrd="3" destOrd="0" presId="urn:microsoft.com/office/officeart/2005/8/layout/lProcess3"/>
    <dgm:cxn modelId="{8454C283-B996-4425-94E8-BD607C2EF3DA}" type="presParOf" srcId="{4993D0CD-270B-4935-AEC3-A2281951E4B3}" destId="{8F19FD04-615F-4A92-859E-2C173BAA6652}" srcOrd="4" destOrd="0" presId="urn:microsoft.com/office/officeart/2005/8/layout/lProcess3"/>
    <dgm:cxn modelId="{B530F08F-3E1B-4100-9464-B4818D68BA14}" type="presParOf" srcId="{8F19FD04-615F-4A92-859E-2C173BAA6652}" destId="{7F899009-7CF3-4FFB-B70C-7F827C680A3C}" srcOrd="0" destOrd="0" presId="urn:microsoft.com/office/officeart/2005/8/layout/lProcess3"/>
    <dgm:cxn modelId="{C5A278E8-F6DA-43C7-A789-FC2CA26D15F1}" type="presParOf" srcId="{8F19FD04-615F-4A92-859E-2C173BAA6652}" destId="{E9988C41-45C5-4D0C-8BEF-CBF2FE17360D}" srcOrd="1" destOrd="0" presId="urn:microsoft.com/office/officeart/2005/8/layout/lProcess3"/>
    <dgm:cxn modelId="{2CAF9656-2DFA-49A0-B8C4-48B777340CFC}" type="presParOf" srcId="{8F19FD04-615F-4A92-859E-2C173BAA6652}" destId="{C9994476-59E3-4E8C-A332-4890397C5BC1}" srcOrd="2" destOrd="0" presId="urn:microsoft.com/office/officeart/2005/8/layout/lProcess3"/>
    <dgm:cxn modelId="{3227D1F7-F3C6-4E9F-86B9-98F84C4845E7}" type="presParOf" srcId="{8F19FD04-615F-4A92-859E-2C173BAA6652}" destId="{94598F1E-751C-45AB-BB78-905C14AFD2FA}" srcOrd="3" destOrd="0" presId="urn:microsoft.com/office/officeart/2005/8/layout/lProcess3"/>
    <dgm:cxn modelId="{413E16A7-1CCB-4CF2-B033-6E2ED265D274}" type="presParOf" srcId="{8F19FD04-615F-4A92-859E-2C173BAA6652}" destId="{ECFF224F-2420-4C07-9B09-8FFCF47A59E2}" srcOrd="4" destOrd="0" presId="urn:microsoft.com/office/officeart/2005/8/layout/lProcess3"/>
    <dgm:cxn modelId="{34A32F0E-68B0-4307-89C3-BA9E52DA2D11}" type="presParOf" srcId="{4993D0CD-270B-4935-AEC3-A2281951E4B3}" destId="{42462E1D-E412-4C8A-B22C-38DBAFE25DF2}" srcOrd="5" destOrd="0" presId="urn:microsoft.com/office/officeart/2005/8/layout/lProcess3"/>
    <dgm:cxn modelId="{14518A3E-420B-4A0E-9CF0-5C1B6F842B83}" type="presParOf" srcId="{4993D0CD-270B-4935-AEC3-A2281951E4B3}" destId="{00BF8EB8-5683-45E8-94D2-03279C049B36}" srcOrd="6" destOrd="0" presId="urn:microsoft.com/office/officeart/2005/8/layout/lProcess3"/>
    <dgm:cxn modelId="{37691736-3DA1-4957-9558-AA8F14019EDA}" type="presParOf" srcId="{00BF8EB8-5683-45E8-94D2-03279C049B36}" destId="{2D22642B-A4BF-4D3D-A497-28C351B1F6C3}" srcOrd="0" destOrd="0" presId="urn:microsoft.com/office/officeart/2005/8/layout/lProcess3"/>
    <dgm:cxn modelId="{9AE15E77-DB33-4E85-80FA-9891F480E83C}" type="presParOf" srcId="{00BF8EB8-5683-45E8-94D2-03279C049B36}" destId="{3304E293-E922-4AA5-A955-33CBC8AEF76D}" srcOrd="1" destOrd="0" presId="urn:microsoft.com/office/officeart/2005/8/layout/lProcess3"/>
    <dgm:cxn modelId="{37D37809-DC56-4004-AE69-29A8366E1C23}" type="presParOf" srcId="{00BF8EB8-5683-45E8-94D2-03279C049B36}" destId="{B8DF443C-A2B7-40C9-BB1B-4CCE09A8F87B}" srcOrd="2" destOrd="0" presId="urn:microsoft.com/office/officeart/2005/8/layout/lProcess3"/>
    <dgm:cxn modelId="{0D6497A4-A3D1-445A-9A9F-6550F19836C5}" type="presParOf" srcId="{00BF8EB8-5683-45E8-94D2-03279C049B36}" destId="{AE273F84-E533-4F8E-BC2D-6BBBEE2FCCB5}" srcOrd="3" destOrd="0" presId="urn:microsoft.com/office/officeart/2005/8/layout/lProcess3"/>
    <dgm:cxn modelId="{F86771B8-2F1D-4999-B9D0-C445B53F31B0}" type="presParOf" srcId="{00BF8EB8-5683-45E8-94D2-03279C049B36}" destId="{88CEBC05-4256-4DA7-B385-16ECA40CF23C}" srcOrd="4" destOrd="0" presId="urn:microsoft.com/office/officeart/2005/8/layout/lProcess3"/>
    <dgm:cxn modelId="{DB0923AC-816B-4856-BC63-188CBDF849BC}" type="presParOf" srcId="{4993D0CD-270B-4935-AEC3-A2281951E4B3}" destId="{15A0A258-82C2-4A3A-ACB8-060503CD9B42}" srcOrd="7" destOrd="0" presId="urn:microsoft.com/office/officeart/2005/8/layout/lProcess3"/>
    <dgm:cxn modelId="{08BC2558-7675-43BB-B13F-F58B89E30A51}" type="presParOf" srcId="{4993D0CD-270B-4935-AEC3-A2281951E4B3}" destId="{5A811876-8BBD-4FE1-9679-57FA42868813}" srcOrd="8" destOrd="0" presId="urn:microsoft.com/office/officeart/2005/8/layout/lProcess3"/>
    <dgm:cxn modelId="{9AAC660B-ECFE-4F80-8210-9C2DAF578B05}" type="presParOf" srcId="{5A811876-8BBD-4FE1-9679-57FA42868813}" destId="{E3908CCB-7C05-47AD-91E2-3009F46B3DD9}" srcOrd="0" destOrd="0" presId="urn:microsoft.com/office/officeart/2005/8/layout/lProcess3"/>
    <dgm:cxn modelId="{6DB4A0F8-F6BD-4CA3-83FA-30458E10D2D2}" type="presParOf" srcId="{5A811876-8BBD-4FE1-9679-57FA42868813}" destId="{A70FF383-F25F-474A-AD73-753C4B230C36}" srcOrd="1" destOrd="0" presId="urn:microsoft.com/office/officeart/2005/8/layout/lProcess3"/>
    <dgm:cxn modelId="{198A0DC4-2FC6-4253-A3BB-D831DD44DEDE}" type="presParOf" srcId="{5A811876-8BBD-4FE1-9679-57FA42868813}" destId="{01A9CB24-797A-4FEE-9180-25CD2FDF8D08}" srcOrd="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cdr:x>
      <cdr:y>0</cdr:y>
    </cdr:from>
    <cdr:to>
      <cdr:x>1</cdr:x>
      <cdr:y>0.15949</cdr:y>
    </cdr:to>
    <cdr:sp macro="" textlink="">
      <cdr:nvSpPr>
        <cdr:cNvPr id="2" name="Titre 1"/>
        <cdr:cNvSpPr>
          <a:spLocks xmlns:a="http://schemas.openxmlformats.org/drawingml/2006/main" noGrp="1"/>
        </cdr:cNvSpPr>
      </cdr:nvSpPr>
      <cdr:spPr>
        <a:xfrm xmlns:a="http://schemas.openxmlformats.org/drawingml/2006/main">
          <a:off x="0" y="0"/>
          <a:ext cx="3988105" cy="437508"/>
        </a:xfrm>
        <a:prstGeom xmlns:a="http://schemas.openxmlformats.org/drawingml/2006/main" prst="rect">
          <a:avLst/>
        </a:prstGeom>
        <a:noFill xmlns:a="http://schemas.openxmlformats.org/drawingml/2006/main"/>
        <a:ln xmlns:a="http://schemas.openxmlformats.org/drawingml/2006/main">
          <a:noFill/>
        </a:ln>
      </cdr:spPr>
      <cdr:txBody>
        <a:bodyPr xmlns:a="http://schemas.openxmlformats.org/drawingml/2006/main" spcFirstLastPara="1" wrap="square" lIns="91425" tIns="91425" rIns="91425" bIns="91425" anchor="t" anchorCtr="0">
          <a:noAutofit/>
        </a:bodyPr>
        <a:lstStyle xmlns:a="http://schemas.openxmlformats.org/drawingml/2006/main">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xmlns:a="http://schemas.openxmlformats.org/drawingml/2006/main">
          <a:pPr algn="ctr"/>
          <a:r>
            <a:rPr lang="fr-FR" sz="1400" dirty="0"/>
            <a:t>Répartition des clients </a:t>
          </a:r>
          <a:r>
            <a:rPr lang="fr-FR" sz="1400" dirty="0" smtClean="0">
              <a:solidFill>
                <a:srgbClr val="FF0000"/>
              </a:solidFill>
            </a:rPr>
            <a:t>actuels</a:t>
          </a:r>
          <a:r>
            <a:rPr lang="fr-FR" sz="1400" dirty="0" smtClean="0"/>
            <a:t> par nb de </a:t>
          </a:r>
          <a:r>
            <a:rPr lang="fr-FR" sz="1400" dirty="0"/>
            <a:t>personnes à </a:t>
          </a:r>
          <a:r>
            <a:rPr lang="fr-FR" sz="1400" dirty="0" smtClean="0"/>
            <a:t>charge  </a:t>
          </a:r>
          <a:endParaRPr lang="fr-FR" sz="1400" dirty="0"/>
        </a:p>
      </cdr:txBody>
    </cdr:sp>
  </cdr:relSizeAnchor>
</c:userShape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76364326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0" name="Google Shape;28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6" name="Google Shape;28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7" name="Google Shape;2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5" name="Google Shape;3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1" name="Google Shape;321;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
        <p:cNvGrpSpPr/>
        <p:nvPr/>
      </p:nvGrpSpPr>
      <p:grpSpPr>
        <a:xfrm>
          <a:off x="0" y="0"/>
          <a:ext cx="0" cy="0"/>
          <a:chOff x="0" y="0"/>
          <a:chExt cx="0" cy="0"/>
        </a:xfrm>
      </p:grpSpPr>
      <p:grpSp>
        <p:nvGrpSpPr>
          <p:cNvPr id="10" name="Google Shape;10;p9"/>
          <p:cNvGrpSpPr/>
          <p:nvPr/>
        </p:nvGrpSpPr>
        <p:grpSpPr>
          <a:xfrm>
            <a:off x="6866714" y="1255"/>
            <a:ext cx="2267380" cy="2601741"/>
            <a:chOff x="6790514" y="1255"/>
            <a:chExt cx="2267380" cy="2601741"/>
          </a:xfrm>
        </p:grpSpPr>
        <p:grpSp>
          <p:nvGrpSpPr>
            <p:cNvPr id="11" name="Google Shape;11;p9"/>
            <p:cNvGrpSpPr/>
            <p:nvPr/>
          </p:nvGrpSpPr>
          <p:grpSpPr>
            <a:xfrm>
              <a:off x="7067536" y="1255"/>
              <a:ext cx="1990358" cy="1990303"/>
              <a:chOff x="7067536" y="1255"/>
              <a:chExt cx="1990358" cy="1990303"/>
            </a:xfrm>
          </p:grpSpPr>
          <p:sp>
            <p:nvSpPr>
              <p:cNvPr id="12" name="Google Shape;12;p9"/>
              <p:cNvSpPr/>
              <p:nvPr/>
            </p:nvSpPr>
            <p:spPr>
              <a:xfrm rot="-8648551">
                <a:off x="7594313" y="527721"/>
                <a:ext cx="937226" cy="937226"/>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3" name="Google Shape;13;p9"/>
              <p:cNvSpPr/>
              <p:nvPr/>
            </p:nvSpPr>
            <p:spPr>
              <a:xfrm rot="-8648551">
                <a:off x="7594313" y="527721"/>
                <a:ext cx="937226" cy="937226"/>
              </a:xfrm>
              <a:prstGeom prst="pie">
                <a:avLst>
                  <a:gd name="adj1" fmla="val 19376841"/>
                  <a:gd name="adj2" fmla="val 12313574"/>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4" name="Google Shape;14;p9"/>
              <p:cNvSpPr/>
              <p:nvPr/>
            </p:nvSpPr>
            <p:spPr>
              <a:xfrm rot="-8649154">
                <a:off x="7349891" y="283705"/>
                <a:ext cx="1425647" cy="1425404"/>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5" name="Google Shape;15;p9"/>
            <p:cNvGrpSpPr/>
            <p:nvPr/>
          </p:nvGrpSpPr>
          <p:grpSpPr>
            <a:xfrm>
              <a:off x="8207126" y="1807997"/>
              <a:ext cx="795000" cy="795000"/>
              <a:chOff x="8207126" y="1807997"/>
              <a:chExt cx="795000" cy="795000"/>
            </a:xfrm>
          </p:grpSpPr>
          <p:sp>
            <p:nvSpPr>
              <p:cNvPr id="16" name="Google Shape;16;p9"/>
              <p:cNvSpPr/>
              <p:nvPr/>
            </p:nvSpPr>
            <p:spPr>
              <a:xfrm rot="2152054">
                <a:off x="8319942" y="1920813"/>
                <a:ext cx="569367" cy="569367"/>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7" name="Google Shape;17;p9"/>
              <p:cNvSpPr/>
              <p:nvPr/>
            </p:nvSpPr>
            <p:spPr>
              <a:xfrm rot="2150259">
                <a:off x="8408218" y="2008610"/>
                <a:ext cx="393004" cy="393004"/>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 name="Google Shape;18;p9"/>
              <p:cNvSpPr/>
              <p:nvPr/>
            </p:nvSpPr>
            <p:spPr>
              <a:xfrm rot="2150259">
                <a:off x="8408218" y="2008610"/>
                <a:ext cx="393004" cy="393004"/>
              </a:xfrm>
              <a:prstGeom prst="pie">
                <a:avLst>
                  <a:gd name="adj1" fmla="val 5699893"/>
                  <a:gd name="adj2" fmla="val 12313574"/>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9" name="Google Shape;19;p9"/>
            <p:cNvGrpSpPr/>
            <p:nvPr/>
          </p:nvGrpSpPr>
          <p:grpSpPr>
            <a:xfrm>
              <a:off x="6790514" y="118857"/>
              <a:ext cx="548700" cy="548700"/>
              <a:chOff x="6790514" y="118857"/>
              <a:chExt cx="548700" cy="548700"/>
            </a:xfrm>
          </p:grpSpPr>
          <p:sp>
            <p:nvSpPr>
              <p:cNvPr id="20" name="Google Shape;20;p9"/>
              <p:cNvSpPr/>
              <p:nvPr/>
            </p:nvSpPr>
            <p:spPr>
              <a:xfrm rot="2150259">
                <a:off x="6868362" y="196705"/>
                <a:ext cx="393004" cy="393004"/>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1" name="Google Shape;21;p9"/>
              <p:cNvSpPr/>
              <p:nvPr/>
            </p:nvSpPr>
            <p:spPr>
              <a:xfrm rot="2150259">
                <a:off x="6868362" y="196705"/>
                <a:ext cx="393004" cy="393004"/>
              </a:xfrm>
              <a:prstGeom prst="pie">
                <a:avLst>
                  <a:gd name="adj1" fmla="val 5699893"/>
                  <a:gd name="adj2" fmla="val 12313574"/>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sp>
        <p:nvSpPr>
          <p:cNvPr id="22" name="Google Shape;22;p9"/>
          <p:cNvSpPr txBox="1">
            <a:spLocks noGrp="1"/>
          </p:cNvSpPr>
          <p:nvPr>
            <p:ph type="title"/>
          </p:nvPr>
        </p:nvSpPr>
        <p:spPr>
          <a:xfrm>
            <a:off x="824000" y="763600"/>
            <a:ext cx="5857800" cy="35733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23" name="Google Shape;23;p9"/>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5"/>
        <p:cNvGrpSpPr/>
        <p:nvPr/>
      </p:nvGrpSpPr>
      <p:grpSpPr>
        <a:xfrm>
          <a:off x="0" y="0"/>
          <a:ext cx="0" cy="0"/>
          <a:chOff x="0" y="0"/>
          <a:chExt cx="0" cy="0"/>
        </a:xfrm>
      </p:grpSpPr>
      <p:grpSp>
        <p:nvGrpSpPr>
          <p:cNvPr id="266" name="Google Shape;266;p18"/>
          <p:cNvGrpSpPr/>
          <p:nvPr/>
        </p:nvGrpSpPr>
        <p:grpSpPr>
          <a:xfrm>
            <a:off x="713373" y="3847119"/>
            <a:ext cx="825392" cy="825392"/>
            <a:chOff x="348199" y="179450"/>
            <a:chExt cx="1116300" cy="1116300"/>
          </a:xfrm>
        </p:grpSpPr>
        <p:sp>
          <p:nvSpPr>
            <p:cNvPr id="267" name="Google Shape;267;p18"/>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68" name="Google Shape;268;p18"/>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
        <p:nvSpPr>
          <p:cNvPr id="269" name="Google Shape;269;p18"/>
          <p:cNvSpPr txBox="1">
            <a:spLocks noGrp="1"/>
          </p:cNvSpPr>
          <p:nvPr>
            <p:ph type="body" idx="1"/>
          </p:nvPr>
        </p:nvSpPr>
        <p:spPr>
          <a:xfrm>
            <a:off x="1303800" y="4138975"/>
            <a:ext cx="5843100" cy="534900"/>
          </a:xfrm>
          <a:prstGeom prst="rect">
            <a:avLst/>
          </a:prstGeom>
          <a:noFill/>
          <a:ln>
            <a:noFill/>
          </a:ln>
        </p:spPr>
        <p:txBody>
          <a:bodyPr spcFirstLastPara="1" wrap="square" lIns="91425" tIns="91425" rIns="91425" bIns="91425" anchor="t" anchorCtr="0">
            <a:normAutofit/>
          </a:bodyPr>
          <a:lstStyle>
            <a:lvl1pPr marL="457200" lvl="0" indent="-228600" algn="l">
              <a:lnSpc>
                <a:spcPct val="100000"/>
              </a:lnSpc>
              <a:spcBef>
                <a:spcPts val="0"/>
              </a:spcBef>
              <a:spcAft>
                <a:spcPts val="0"/>
              </a:spcAft>
              <a:buSzPts val="1300"/>
              <a:buNone/>
              <a:defRPr/>
            </a:lvl1pPr>
          </a:lstStyle>
          <a:p>
            <a:endParaRPr/>
          </a:p>
        </p:txBody>
      </p:sp>
      <p:sp>
        <p:nvSpPr>
          <p:cNvPr id="270" name="Google Shape;270;p18"/>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9"/>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grpSp>
        <p:nvGrpSpPr>
          <p:cNvPr id="25" name="Google Shape;25;p10"/>
          <p:cNvGrpSpPr/>
          <p:nvPr/>
        </p:nvGrpSpPr>
        <p:grpSpPr>
          <a:xfrm>
            <a:off x="625966" y="299376"/>
            <a:ext cx="999312" cy="999312"/>
            <a:chOff x="348199" y="179450"/>
            <a:chExt cx="1116300" cy="1116300"/>
          </a:xfrm>
        </p:grpSpPr>
        <p:sp>
          <p:nvSpPr>
            <p:cNvPr id="26" name="Google Shape;26;p10"/>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7" name="Google Shape;27;p10"/>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
        <p:nvSpPr>
          <p:cNvPr id="28" name="Google Shape;28;p10"/>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10"/>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30" name="Google Shape;30;p10"/>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1"/>
        <p:cNvGrpSpPr/>
        <p:nvPr/>
      </p:nvGrpSpPr>
      <p:grpSpPr>
        <a:xfrm>
          <a:off x="0" y="0"/>
          <a:ext cx="0" cy="0"/>
          <a:chOff x="0" y="0"/>
          <a:chExt cx="0" cy="0"/>
        </a:xfrm>
      </p:grpSpPr>
      <p:grpSp>
        <p:nvGrpSpPr>
          <p:cNvPr id="32" name="Google Shape;32;p11"/>
          <p:cNvGrpSpPr/>
          <p:nvPr/>
        </p:nvGrpSpPr>
        <p:grpSpPr>
          <a:xfrm>
            <a:off x="52" y="4099200"/>
            <a:ext cx="9144036" cy="1044300"/>
            <a:chOff x="52" y="4099200"/>
            <a:chExt cx="9144036" cy="1044300"/>
          </a:xfrm>
        </p:grpSpPr>
        <p:grpSp>
          <p:nvGrpSpPr>
            <p:cNvPr id="33" name="Google Shape;33;p11"/>
            <p:cNvGrpSpPr/>
            <p:nvPr/>
          </p:nvGrpSpPr>
          <p:grpSpPr>
            <a:xfrm>
              <a:off x="52" y="4309200"/>
              <a:ext cx="231622" cy="834300"/>
              <a:chOff x="2688737" y="4301380"/>
              <a:chExt cx="231900" cy="834300"/>
            </a:xfrm>
          </p:grpSpPr>
          <p:sp>
            <p:nvSpPr>
              <p:cNvPr id="34" name="Google Shape;34;p11"/>
              <p:cNvSpPr/>
              <p:nvPr/>
            </p:nvSpPr>
            <p:spPr>
              <a:xfrm flipH="1">
                <a:off x="2688737" y="4720780"/>
                <a:ext cx="2319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35" name="Google Shape;35;p11"/>
              <p:cNvSpPr/>
              <p:nvPr/>
            </p:nvSpPr>
            <p:spPr>
              <a:xfrm flipH="1">
                <a:off x="2688737" y="4301380"/>
                <a:ext cx="2319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36" name="Google Shape;36;p11"/>
              <p:cNvSpPr/>
              <p:nvPr/>
            </p:nvSpPr>
            <p:spPr>
              <a:xfrm flipH="1">
                <a:off x="2688737" y="4511080"/>
                <a:ext cx="2319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37" name="Google Shape;37;p11"/>
              <p:cNvSpPr/>
              <p:nvPr/>
            </p:nvSpPr>
            <p:spPr>
              <a:xfrm flipH="1">
                <a:off x="2688737" y="4930480"/>
                <a:ext cx="2319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38" name="Google Shape;38;p11"/>
            <p:cNvGrpSpPr/>
            <p:nvPr/>
          </p:nvGrpSpPr>
          <p:grpSpPr>
            <a:xfrm>
              <a:off x="371406" y="4099200"/>
              <a:ext cx="231622" cy="1044300"/>
              <a:chOff x="2688737" y="4091380"/>
              <a:chExt cx="231900" cy="1044300"/>
            </a:xfrm>
          </p:grpSpPr>
          <p:sp>
            <p:nvSpPr>
              <p:cNvPr id="39" name="Google Shape;39;p11"/>
              <p:cNvSpPr/>
              <p:nvPr/>
            </p:nvSpPr>
            <p:spPr>
              <a:xfrm flipH="1">
                <a:off x="2688737" y="4720780"/>
                <a:ext cx="2319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40" name="Google Shape;40;p11"/>
              <p:cNvSpPr/>
              <p:nvPr/>
            </p:nvSpPr>
            <p:spPr>
              <a:xfrm flipH="1">
                <a:off x="2688737" y="4301380"/>
                <a:ext cx="2319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41" name="Google Shape;41;p11"/>
              <p:cNvSpPr/>
              <p:nvPr/>
            </p:nvSpPr>
            <p:spPr>
              <a:xfrm flipH="1">
                <a:off x="2688737" y="4511080"/>
                <a:ext cx="2319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42" name="Google Shape;42;p11"/>
              <p:cNvSpPr/>
              <p:nvPr/>
            </p:nvSpPr>
            <p:spPr>
              <a:xfrm flipH="1">
                <a:off x="2688737" y="4091380"/>
                <a:ext cx="2319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43" name="Google Shape;43;p11"/>
              <p:cNvSpPr/>
              <p:nvPr/>
            </p:nvSpPr>
            <p:spPr>
              <a:xfrm flipH="1">
                <a:off x="2688737" y="4930480"/>
                <a:ext cx="2319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44" name="Google Shape;44;p11"/>
            <p:cNvGrpSpPr/>
            <p:nvPr/>
          </p:nvGrpSpPr>
          <p:grpSpPr>
            <a:xfrm>
              <a:off x="742761" y="4309200"/>
              <a:ext cx="231622" cy="834300"/>
              <a:chOff x="2688737" y="4301380"/>
              <a:chExt cx="231900" cy="834300"/>
            </a:xfrm>
          </p:grpSpPr>
          <p:sp>
            <p:nvSpPr>
              <p:cNvPr id="45" name="Google Shape;45;p11"/>
              <p:cNvSpPr/>
              <p:nvPr/>
            </p:nvSpPr>
            <p:spPr>
              <a:xfrm flipH="1">
                <a:off x="2688737" y="4720780"/>
                <a:ext cx="2319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46" name="Google Shape;46;p11"/>
              <p:cNvSpPr/>
              <p:nvPr/>
            </p:nvSpPr>
            <p:spPr>
              <a:xfrm flipH="1">
                <a:off x="2688737" y="4301380"/>
                <a:ext cx="2319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47" name="Google Shape;47;p11"/>
              <p:cNvSpPr/>
              <p:nvPr/>
            </p:nvSpPr>
            <p:spPr>
              <a:xfrm flipH="1">
                <a:off x="2688737" y="4511080"/>
                <a:ext cx="2319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48" name="Google Shape;48;p11"/>
              <p:cNvSpPr/>
              <p:nvPr/>
            </p:nvSpPr>
            <p:spPr>
              <a:xfrm flipH="1">
                <a:off x="2688737" y="4930480"/>
                <a:ext cx="2319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49" name="Google Shape;49;p11"/>
            <p:cNvGrpSpPr/>
            <p:nvPr/>
          </p:nvGrpSpPr>
          <p:grpSpPr>
            <a:xfrm>
              <a:off x="1114115" y="4518900"/>
              <a:ext cx="231622" cy="624600"/>
              <a:chOff x="2688737" y="4511080"/>
              <a:chExt cx="231900" cy="624600"/>
            </a:xfrm>
          </p:grpSpPr>
          <p:sp>
            <p:nvSpPr>
              <p:cNvPr id="50" name="Google Shape;50;p11"/>
              <p:cNvSpPr/>
              <p:nvPr/>
            </p:nvSpPr>
            <p:spPr>
              <a:xfrm flipH="1">
                <a:off x="2688737" y="4720780"/>
                <a:ext cx="2319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51" name="Google Shape;51;p11"/>
              <p:cNvSpPr/>
              <p:nvPr/>
            </p:nvSpPr>
            <p:spPr>
              <a:xfrm flipH="1">
                <a:off x="2688737" y="4511080"/>
                <a:ext cx="2319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52" name="Google Shape;52;p11"/>
              <p:cNvSpPr/>
              <p:nvPr/>
            </p:nvSpPr>
            <p:spPr>
              <a:xfrm flipH="1">
                <a:off x="2688737" y="4930480"/>
                <a:ext cx="2319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53" name="Google Shape;53;p11"/>
            <p:cNvGrpSpPr/>
            <p:nvPr/>
          </p:nvGrpSpPr>
          <p:grpSpPr>
            <a:xfrm>
              <a:off x="1856753" y="4099200"/>
              <a:ext cx="231600" cy="1044300"/>
              <a:chOff x="1856753" y="4099200"/>
              <a:chExt cx="231600" cy="1044300"/>
            </a:xfrm>
          </p:grpSpPr>
          <p:sp>
            <p:nvSpPr>
              <p:cNvPr id="54" name="Google Shape;54;p11"/>
              <p:cNvSpPr/>
              <p:nvPr/>
            </p:nvSpPr>
            <p:spPr>
              <a:xfrm flipH="1">
                <a:off x="1856753"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55" name="Google Shape;55;p11"/>
              <p:cNvSpPr/>
              <p:nvPr/>
            </p:nvSpPr>
            <p:spPr>
              <a:xfrm flipH="1">
                <a:off x="1856753"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56" name="Google Shape;56;p11"/>
              <p:cNvSpPr/>
              <p:nvPr/>
            </p:nvSpPr>
            <p:spPr>
              <a:xfrm flipH="1">
                <a:off x="1856753"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57" name="Google Shape;57;p11"/>
              <p:cNvSpPr/>
              <p:nvPr/>
            </p:nvSpPr>
            <p:spPr>
              <a:xfrm flipH="1">
                <a:off x="1856753"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58" name="Google Shape;58;p11"/>
              <p:cNvSpPr/>
              <p:nvPr/>
            </p:nvSpPr>
            <p:spPr>
              <a:xfrm flipH="1">
                <a:off x="1856753"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59" name="Google Shape;59;p11"/>
            <p:cNvGrpSpPr/>
            <p:nvPr/>
          </p:nvGrpSpPr>
          <p:grpSpPr>
            <a:xfrm>
              <a:off x="2228107" y="4309200"/>
              <a:ext cx="231600" cy="834300"/>
              <a:chOff x="2228107" y="4309200"/>
              <a:chExt cx="231600" cy="834300"/>
            </a:xfrm>
          </p:grpSpPr>
          <p:sp>
            <p:nvSpPr>
              <p:cNvPr id="60" name="Google Shape;60;p11"/>
              <p:cNvSpPr/>
              <p:nvPr/>
            </p:nvSpPr>
            <p:spPr>
              <a:xfrm flipH="1">
                <a:off x="2228107"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61" name="Google Shape;61;p11"/>
              <p:cNvSpPr/>
              <p:nvPr/>
            </p:nvSpPr>
            <p:spPr>
              <a:xfrm flipH="1">
                <a:off x="2228107"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62" name="Google Shape;62;p11"/>
              <p:cNvSpPr/>
              <p:nvPr/>
            </p:nvSpPr>
            <p:spPr>
              <a:xfrm flipH="1">
                <a:off x="2228107"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63" name="Google Shape;63;p11"/>
              <p:cNvSpPr/>
              <p:nvPr/>
            </p:nvSpPr>
            <p:spPr>
              <a:xfrm flipH="1">
                <a:off x="2228107"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64" name="Google Shape;64;p11"/>
            <p:cNvGrpSpPr/>
            <p:nvPr/>
          </p:nvGrpSpPr>
          <p:grpSpPr>
            <a:xfrm>
              <a:off x="2599462" y="4518900"/>
              <a:ext cx="231600" cy="624600"/>
              <a:chOff x="2599462" y="4518900"/>
              <a:chExt cx="231600" cy="624600"/>
            </a:xfrm>
          </p:grpSpPr>
          <p:sp>
            <p:nvSpPr>
              <p:cNvPr id="65" name="Google Shape;65;p11"/>
              <p:cNvSpPr/>
              <p:nvPr/>
            </p:nvSpPr>
            <p:spPr>
              <a:xfrm flipH="1">
                <a:off x="2599462"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66" name="Google Shape;66;p11"/>
              <p:cNvSpPr/>
              <p:nvPr/>
            </p:nvSpPr>
            <p:spPr>
              <a:xfrm flipH="1">
                <a:off x="2599462"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67" name="Google Shape;67;p11"/>
              <p:cNvSpPr/>
              <p:nvPr/>
            </p:nvSpPr>
            <p:spPr>
              <a:xfrm flipH="1">
                <a:off x="2599462"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68" name="Google Shape;68;p11"/>
            <p:cNvGrpSpPr/>
            <p:nvPr/>
          </p:nvGrpSpPr>
          <p:grpSpPr>
            <a:xfrm>
              <a:off x="3342171" y="4099200"/>
              <a:ext cx="231600" cy="1044300"/>
              <a:chOff x="3342171" y="4099200"/>
              <a:chExt cx="231600" cy="1044300"/>
            </a:xfrm>
          </p:grpSpPr>
          <p:sp>
            <p:nvSpPr>
              <p:cNvPr id="69" name="Google Shape;69;p11"/>
              <p:cNvSpPr/>
              <p:nvPr/>
            </p:nvSpPr>
            <p:spPr>
              <a:xfrm flipH="1">
                <a:off x="3342171"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70" name="Google Shape;70;p11"/>
              <p:cNvSpPr/>
              <p:nvPr/>
            </p:nvSpPr>
            <p:spPr>
              <a:xfrm flipH="1">
                <a:off x="3342171"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71" name="Google Shape;71;p11"/>
              <p:cNvSpPr/>
              <p:nvPr/>
            </p:nvSpPr>
            <p:spPr>
              <a:xfrm flipH="1">
                <a:off x="3342171"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72" name="Google Shape;72;p11"/>
              <p:cNvSpPr/>
              <p:nvPr/>
            </p:nvSpPr>
            <p:spPr>
              <a:xfrm flipH="1">
                <a:off x="3342171"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73" name="Google Shape;73;p11"/>
              <p:cNvSpPr/>
              <p:nvPr/>
            </p:nvSpPr>
            <p:spPr>
              <a:xfrm flipH="1">
                <a:off x="3342171"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74" name="Google Shape;74;p11"/>
            <p:cNvGrpSpPr/>
            <p:nvPr/>
          </p:nvGrpSpPr>
          <p:grpSpPr>
            <a:xfrm>
              <a:off x="3713525" y="4309200"/>
              <a:ext cx="231600" cy="834300"/>
              <a:chOff x="3713525" y="4309200"/>
              <a:chExt cx="231600" cy="834300"/>
            </a:xfrm>
          </p:grpSpPr>
          <p:sp>
            <p:nvSpPr>
              <p:cNvPr id="75" name="Google Shape;75;p11"/>
              <p:cNvSpPr/>
              <p:nvPr/>
            </p:nvSpPr>
            <p:spPr>
              <a:xfrm flipH="1">
                <a:off x="3713525"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76" name="Google Shape;76;p11"/>
              <p:cNvSpPr/>
              <p:nvPr/>
            </p:nvSpPr>
            <p:spPr>
              <a:xfrm flipH="1">
                <a:off x="3713525"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77" name="Google Shape;77;p11"/>
              <p:cNvSpPr/>
              <p:nvPr/>
            </p:nvSpPr>
            <p:spPr>
              <a:xfrm flipH="1">
                <a:off x="3713525"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78" name="Google Shape;78;p11"/>
              <p:cNvSpPr/>
              <p:nvPr/>
            </p:nvSpPr>
            <p:spPr>
              <a:xfrm flipH="1">
                <a:off x="3713525"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79" name="Google Shape;79;p11"/>
            <p:cNvGrpSpPr/>
            <p:nvPr/>
          </p:nvGrpSpPr>
          <p:grpSpPr>
            <a:xfrm>
              <a:off x="1485398" y="4309200"/>
              <a:ext cx="231600" cy="834300"/>
              <a:chOff x="1485398" y="4309200"/>
              <a:chExt cx="231600" cy="834300"/>
            </a:xfrm>
          </p:grpSpPr>
          <p:sp>
            <p:nvSpPr>
              <p:cNvPr id="80" name="Google Shape;80;p11"/>
              <p:cNvSpPr/>
              <p:nvPr/>
            </p:nvSpPr>
            <p:spPr>
              <a:xfrm flipH="1">
                <a:off x="1485398"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1" name="Google Shape;81;p11"/>
              <p:cNvSpPr/>
              <p:nvPr/>
            </p:nvSpPr>
            <p:spPr>
              <a:xfrm flipH="1">
                <a:off x="1485398"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2" name="Google Shape;82;p11"/>
              <p:cNvSpPr/>
              <p:nvPr/>
            </p:nvSpPr>
            <p:spPr>
              <a:xfrm flipH="1">
                <a:off x="1485398"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3" name="Google Shape;83;p11"/>
              <p:cNvSpPr/>
              <p:nvPr/>
            </p:nvSpPr>
            <p:spPr>
              <a:xfrm flipH="1">
                <a:off x="1485398"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84" name="Google Shape;84;p11"/>
            <p:cNvGrpSpPr/>
            <p:nvPr/>
          </p:nvGrpSpPr>
          <p:grpSpPr>
            <a:xfrm>
              <a:off x="4084879" y="4518900"/>
              <a:ext cx="231600" cy="624600"/>
              <a:chOff x="4084879" y="4518900"/>
              <a:chExt cx="231600" cy="624600"/>
            </a:xfrm>
          </p:grpSpPr>
          <p:sp>
            <p:nvSpPr>
              <p:cNvPr id="85" name="Google Shape;85;p11"/>
              <p:cNvSpPr/>
              <p:nvPr/>
            </p:nvSpPr>
            <p:spPr>
              <a:xfrm flipH="1">
                <a:off x="4084879"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6" name="Google Shape;86;p11"/>
              <p:cNvSpPr/>
              <p:nvPr/>
            </p:nvSpPr>
            <p:spPr>
              <a:xfrm flipH="1">
                <a:off x="4084879"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7" name="Google Shape;87;p11"/>
              <p:cNvSpPr/>
              <p:nvPr/>
            </p:nvSpPr>
            <p:spPr>
              <a:xfrm flipH="1">
                <a:off x="4084879"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88" name="Google Shape;88;p11"/>
            <p:cNvGrpSpPr/>
            <p:nvPr/>
          </p:nvGrpSpPr>
          <p:grpSpPr>
            <a:xfrm>
              <a:off x="2970816" y="4309200"/>
              <a:ext cx="231600" cy="834300"/>
              <a:chOff x="2970816" y="4309200"/>
              <a:chExt cx="231600" cy="834300"/>
            </a:xfrm>
          </p:grpSpPr>
          <p:sp>
            <p:nvSpPr>
              <p:cNvPr id="89" name="Google Shape;89;p11"/>
              <p:cNvSpPr/>
              <p:nvPr/>
            </p:nvSpPr>
            <p:spPr>
              <a:xfrm flipH="1">
                <a:off x="2970816"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90" name="Google Shape;90;p11"/>
              <p:cNvSpPr/>
              <p:nvPr/>
            </p:nvSpPr>
            <p:spPr>
              <a:xfrm flipH="1">
                <a:off x="2970816"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91" name="Google Shape;91;p11"/>
              <p:cNvSpPr/>
              <p:nvPr/>
            </p:nvSpPr>
            <p:spPr>
              <a:xfrm flipH="1">
                <a:off x="2970816"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92" name="Google Shape;92;p11"/>
              <p:cNvSpPr/>
              <p:nvPr/>
            </p:nvSpPr>
            <p:spPr>
              <a:xfrm flipH="1">
                <a:off x="2970816"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93" name="Google Shape;93;p11"/>
            <p:cNvGrpSpPr/>
            <p:nvPr/>
          </p:nvGrpSpPr>
          <p:grpSpPr>
            <a:xfrm>
              <a:off x="4456234" y="4309200"/>
              <a:ext cx="231600" cy="834300"/>
              <a:chOff x="4456234" y="4309200"/>
              <a:chExt cx="231600" cy="834300"/>
            </a:xfrm>
          </p:grpSpPr>
          <p:sp>
            <p:nvSpPr>
              <p:cNvPr id="94" name="Google Shape;94;p11"/>
              <p:cNvSpPr/>
              <p:nvPr/>
            </p:nvSpPr>
            <p:spPr>
              <a:xfrm flipH="1">
                <a:off x="4456234"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95" name="Google Shape;95;p11"/>
              <p:cNvSpPr/>
              <p:nvPr/>
            </p:nvSpPr>
            <p:spPr>
              <a:xfrm flipH="1">
                <a:off x="4456234"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96" name="Google Shape;96;p11"/>
              <p:cNvSpPr/>
              <p:nvPr/>
            </p:nvSpPr>
            <p:spPr>
              <a:xfrm flipH="1">
                <a:off x="4456234"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97" name="Google Shape;97;p11"/>
              <p:cNvSpPr/>
              <p:nvPr/>
            </p:nvSpPr>
            <p:spPr>
              <a:xfrm flipH="1">
                <a:off x="4456234"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98" name="Google Shape;98;p11"/>
            <p:cNvGrpSpPr/>
            <p:nvPr/>
          </p:nvGrpSpPr>
          <p:grpSpPr>
            <a:xfrm>
              <a:off x="4827588" y="4099200"/>
              <a:ext cx="231600" cy="1044300"/>
              <a:chOff x="4827588" y="4099200"/>
              <a:chExt cx="231600" cy="1044300"/>
            </a:xfrm>
          </p:grpSpPr>
          <p:sp>
            <p:nvSpPr>
              <p:cNvPr id="99" name="Google Shape;99;p11"/>
              <p:cNvSpPr/>
              <p:nvPr/>
            </p:nvSpPr>
            <p:spPr>
              <a:xfrm flipH="1">
                <a:off x="4827588"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00" name="Google Shape;100;p11"/>
              <p:cNvSpPr/>
              <p:nvPr/>
            </p:nvSpPr>
            <p:spPr>
              <a:xfrm flipH="1">
                <a:off x="4827588"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01" name="Google Shape;101;p11"/>
              <p:cNvSpPr/>
              <p:nvPr/>
            </p:nvSpPr>
            <p:spPr>
              <a:xfrm flipH="1">
                <a:off x="4827588"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02" name="Google Shape;102;p11"/>
              <p:cNvSpPr/>
              <p:nvPr/>
            </p:nvSpPr>
            <p:spPr>
              <a:xfrm flipH="1">
                <a:off x="4827588"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03" name="Google Shape;103;p11"/>
              <p:cNvSpPr/>
              <p:nvPr/>
            </p:nvSpPr>
            <p:spPr>
              <a:xfrm flipH="1">
                <a:off x="4827588"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04" name="Google Shape;104;p11"/>
            <p:cNvGrpSpPr/>
            <p:nvPr/>
          </p:nvGrpSpPr>
          <p:grpSpPr>
            <a:xfrm>
              <a:off x="5198943" y="4309200"/>
              <a:ext cx="231600" cy="834300"/>
              <a:chOff x="5198943" y="4309200"/>
              <a:chExt cx="231600" cy="834300"/>
            </a:xfrm>
          </p:grpSpPr>
          <p:sp>
            <p:nvSpPr>
              <p:cNvPr id="105" name="Google Shape;105;p11"/>
              <p:cNvSpPr/>
              <p:nvPr/>
            </p:nvSpPr>
            <p:spPr>
              <a:xfrm flipH="1">
                <a:off x="5198943"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06" name="Google Shape;106;p11"/>
              <p:cNvSpPr/>
              <p:nvPr/>
            </p:nvSpPr>
            <p:spPr>
              <a:xfrm flipH="1">
                <a:off x="5198943"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07" name="Google Shape;107;p11"/>
              <p:cNvSpPr/>
              <p:nvPr/>
            </p:nvSpPr>
            <p:spPr>
              <a:xfrm flipH="1">
                <a:off x="5198943"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08" name="Google Shape;108;p11"/>
              <p:cNvSpPr/>
              <p:nvPr/>
            </p:nvSpPr>
            <p:spPr>
              <a:xfrm flipH="1">
                <a:off x="5198943"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09" name="Google Shape;109;p11"/>
            <p:cNvGrpSpPr/>
            <p:nvPr/>
          </p:nvGrpSpPr>
          <p:grpSpPr>
            <a:xfrm>
              <a:off x="5570297" y="4518900"/>
              <a:ext cx="231600" cy="624600"/>
              <a:chOff x="5570297" y="4518900"/>
              <a:chExt cx="231600" cy="624600"/>
            </a:xfrm>
          </p:grpSpPr>
          <p:sp>
            <p:nvSpPr>
              <p:cNvPr id="110" name="Google Shape;110;p11"/>
              <p:cNvSpPr/>
              <p:nvPr/>
            </p:nvSpPr>
            <p:spPr>
              <a:xfrm flipH="1">
                <a:off x="5570297"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11" name="Google Shape;111;p11"/>
              <p:cNvSpPr/>
              <p:nvPr/>
            </p:nvSpPr>
            <p:spPr>
              <a:xfrm flipH="1">
                <a:off x="5570297"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12" name="Google Shape;112;p11"/>
              <p:cNvSpPr/>
              <p:nvPr/>
            </p:nvSpPr>
            <p:spPr>
              <a:xfrm flipH="1">
                <a:off x="5570297"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13" name="Google Shape;113;p11"/>
            <p:cNvGrpSpPr/>
            <p:nvPr/>
          </p:nvGrpSpPr>
          <p:grpSpPr>
            <a:xfrm>
              <a:off x="5941652" y="4309200"/>
              <a:ext cx="231600" cy="834300"/>
              <a:chOff x="5941652" y="4309200"/>
              <a:chExt cx="231600" cy="834300"/>
            </a:xfrm>
          </p:grpSpPr>
          <p:sp>
            <p:nvSpPr>
              <p:cNvPr id="114" name="Google Shape;114;p11"/>
              <p:cNvSpPr/>
              <p:nvPr/>
            </p:nvSpPr>
            <p:spPr>
              <a:xfrm flipH="1">
                <a:off x="5941652"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15" name="Google Shape;115;p11"/>
              <p:cNvSpPr/>
              <p:nvPr/>
            </p:nvSpPr>
            <p:spPr>
              <a:xfrm flipH="1">
                <a:off x="5941652"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16" name="Google Shape;116;p11"/>
              <p:cNvSpPr/>
              <p:nvPr/>
            </p:nvSpPr>
            <p:spPr>
              <a:xfrm flipH="1">
                <a:off x="5941652"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17" name="Google Shape;117;p11"/>
              <p:cNvSpPr/>
              <p:nvPr/>
            </p:nvSpPr>
            <p:spPr>
              <a:xfrm flipH="1">
                <a:off x="5941652"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18" name="Google Shape;118;p11"/>
            <p:cNvGrpSpPr/>
            <p:nvPr/>
          </p:nvGrpSpPr>
          <p:grpSpPr>
            <a:xfrm>
              <a:off x="6313006" y="4099200"/>
              <a:ext cx="231600" cy="1044300"/>
              <a:chOff x="6313006" y="4099200"/>
              <a:chExt cx="231600" cy="1044300"/>
            </a:xfrm>
          </p:grpSpPr>
          <p:sp>
            <p:nvSpPr>
              <p:cNvPr id="119" name="Google Shape;119;p11"/>
              <p:cNvSpPr/>
              <p:nvPr/>
            </p:nvSpPr>
            <p:spPr>
              <a:xfrm flipH="1">
                <a:off x="6313006"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20" name="Google Shape;120;p11"/>
              <p:cNvSpPr/>
              <p:nvPr/>
            </p:nvSpPr>
            <p:spPr>
              <a:xfrm flipH="1">
                <a:off x="6313006"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21" name="Google Shape;121;p11"/>
              <p:cNvSpPr/>
              <p:nvPr/>
            </p:nvSpPr>
            <p:spPr>
              <a:xfrm flipH="1">
                <a:off x="6313006"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22" name="Google Shape;122;p11"/>
              <p:cNvSpPr/>
              <p:nvPr/>
            </p:nvSpPr>
            <p:spPr>
              <a:xfrm flipH="1">
                <a:off x="6313006"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23" name="Google Shape;123;p11"/>
              <p:cNvSpPr/>
              <p:nvPr/>
            </p:nvSpPr>
            <p:spPr>
              <a:xfrm flipH="1">
                <a:off x="6313006"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24" name="Google Shape;124;p11"/>
            <p:cNvGrpSpPr/>
            <p:nvPr/>
          </p:nvGrpSpPr>
          <p:grpSpPr>
            <a:xfrm>
              <a:off x="6684361" y="4309200"/>
              <a:ext cx="231600" cy="834300"/>
              <a:chOff x="6684361" y="4309200"/>
              <a:chExt cx="231600" cy="834300"/>
            </a:xfrm>
          </p:grpSpPr>
          <p:sp>
            <p:nvSpPr>
              <p:cNvPr id="125" name="Google Shape;125;p11"/>
              <p:cNvSpPr/>
              <p:nvPr/>
            </p:nvSpPr>
            <p:spPr>
              <a:xfrm flipH="1">
                <a:off x="6684361"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26" name="Google Shape;126;p11"/>
              <p:cNvSpPr/>
              <p:nvPr/>
            </p:nvSpPr>
            <p:spPr>
              <a:xfrm flipH="1">
                <a:off x="6684361"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27" name="Google Shape;127;p11"/>
              <p:cNvSpPr/>
              <p:nvPr/>
            </p:nvSpPr>
            <p:spPr>
              <a:xfrm flipH="1">
                <a:off x="6684361"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28" name="Google Shape;128;p11"/>
              <p:cNvSpPr/>
              <p:nvPr/>
            </p:nvSpPr>
            <p:spPr>
              <a:xfrm flipH="1">
                <a:off x="6684361"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29" name="Google Shape;129;p11"/>
            <p:cNvGrpSpPr/>
            <p:nvPr/>
          </p:nvGrpSpPr>
          <p:grpSpPr>
            <a:xfrm>
              <a:off x="7055715" y="4518900"/>
              <a:ext cx="231600" cy="624600"/>
              <a:chOff x="7055715" y="4518900"/>
              <a:chExt cx="231600" cy="624600"/>
            </a:xfrm>
          </p:grpSpPr>
          <p:sp>
            <p:nvSpPr>
              <p:cNvPr id="130" name="Google Shape;130;p11"/>
              <p:cNvSpPr/>
              <p:nvPr/>
            </p:nvSpPr>
            <p:spPr>
              <a:xfrm flipH="1">
                <a:off x="7055715"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31" name="Google Shape;131;p11"/>
              <p:cNvSpPr/>
              <p:nvPr/>
            </p:nvSpPr>
            <p:spPr>
              <a:xfrm flipH="1">
                <a:off x="7055715"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32" name="Google Shape;132;p11"/>
              <p:cNvSpPr/>
              <p:nvPr/>
            </p:nvSpPr>
            <p:spPr>
              <a:xfrm flipH="1">
                <a:off x="7055715"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33" name="Google Shape;133;p11"/>
            <p:cNvGrpSpPr/>
            <p:nvPr/>
          </p:nvGrpSpPr>
          <p:grpSpPr>
            <a:xfrm>
              <a:off x="7798424" y="4099200"/>
              <a:ext cx="231600" cy="1044300"/>
              <a:chOff x="7798424" y="4099200"/>
              <a:chExt cx="231600" cy="1044300"/>
            </a:xfrm>
          </p:grpSpPr>
          <p:sp>
            <p:nvSpPr>
              <p:cNvPr id="134" name="Google Shape;134;p11"/>
              <p:cNvSpPr/>
              <p:nvPr/>
            </p:nvSpPr>
            <p:spPr>
              <a:xfrm flipH="1">
                <a:off x="7798424"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35" name="Google Shape;135;p11"/>
              <p:cNvSpPr/>
              <p:nvPr/>
            </p:nvSpPr>
            <p:spPr>
              <a:xfrm flipH="1">
                <a:off x="7798424"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36" name="Google Shape;136;p11"/>
              <p:cNvSpPr/>
              <p:nvPr/>
            </p:nvSpPr>
            <p:spPr>
              <a:xfrm flipH="1">
                <a:off x="7798424"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37" name="Google Shape;137;p11"/>
              <p:cNvSpPr/>
              <p:nvPr/>
            </p:nvSpPr>
            <p:spPr>
              <a:xfrm flipH="1">
                <a:off x="7798424"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38" name="Google Shape;138;p11"/>
              <p:cNvSpPr/>
              <p:nvPr/>
            </p:nvSpPr>
            <p:spPr>
              <a:xfrm flipH="1">
                <a:off x="7798424"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39" name="Google Shape;139;p11"/>
            <p:cNvGrpSpPr/>
            <p:nvPr/>
          </p:nvGrpSpPr>
          <p:grpSpPr>
            <a:xfrm>
              <a:off x="8169779" y="4309200"/>
              <a:ext cx="231600" cy="834300"/>
              <a:chOff x="8169779" y="4309200"/>
              <a:chExt cx="231600" cy="834300"/>
            </a:xfrm>
          </p:grpSpPr>
          <p:sp>
            <p:nvSpPr>
              <p:cNvPr id="140" name="Google Shape;140;p11"/>
              <p:cNvSpPr/>
              <p:nvPr/>
            </p:nvSpPr>
            <p:spPr>
              <a:xfrm flipH="1">
                <a:off x="8169779"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41" name="Google Shape;141;p11"/>
              <p:cNvSpPr/>
              <p:nvPr/>
            </p:nvSpPr>
            <p:spPr>
              <a:xfrm flipH="1">
                <a:off x="8169779"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42" name="Google Shape;142;p11"/>
              <p:cNvSpPr/>
              <p:nvPr/>
            </p:nvSpPr>
            <p:spPr>
              <a:xfrm flipH="1">
                <a:off x="8169779"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43" name="Google Shape;143;p11"/>
              <p:cNvSpPr/>
              <p:nvPr/>
            </p:nvSpPr>
            <p:spPr>
              <a:xfrm flipH="1">
                <a:off x="8169779"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44" name="Google Shape;144;p11"/>
            <p:cNvGrpSpPr/>
            <p:nvPr/>
          </p:nvGrpSpPr>
          <p:grpSpPr>
            <a:xfrm>
              <a:off x="7427070" y="4309200"/>
              <a:ext cx="231600" cy="834300"/>
              <a:chOff x="7427070" y="4309200"/>
              <a:chExt cx="231600" cy="834300"/>
            </a:xfrm>
          </p:grpSpPr>
          <p:sp>
            <p:nvSpPr>
              <p:cNvPr id="145" name="Google Shape;145;p11"/>
              <p:cNvSpPr/>
              <p:nvPr/>
            </p:nvSpPr>
            <p:spPr>
              <a:xfrm flipH="1">
                <a:off x="7427070"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46" name="Google Shape;146;p11"/>
              <p:cNvSpPr/>
              <p:nvPr/>
            </p:nvSpPr>
            <p:spPr>
              <a:xfrm flipH="1">
                <a:off x="7427070"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47" name="Google Shape;147;p11"/>
              <p:cNvSpPr/>
              <p:nvPr/>
            </p:nvSpPr>
            <p:spPr>
              <a:xfrm flipH="1">
                <a:off x="7427070"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48" name="Google Shape;148;p11"/>
              <p:cNvSpPr/>
              <p:nvPr/>
            </p:nvSpPr>
            <p:spPr>
              <a:xfrm flipH="1">
                <a:off x="7427070"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49" name="Google Shape;149;p11"/>
            <p:cNvGrpSpPr/>
            <p:nvPr/>
          </p:nvGrpSpPr>
          <p:grpSpPr>
            <a:xfrm>
              <a:off x="8541133" y="4518900"/>
              <a:ext cx="231600" cy="624600"/>
              <a:chOff x="8541133" y="4518900"/>
              <a:chExt cx="231600" cy="624600"/>
            </a:xfrm>
          </p:grpSpPr>
          <p:sp>
            <p:nvSpPr>
              <p:cNvPr id="150" name="Google Shape;150;p11"/>
              <p:cNvSpPr/>
              <p:nvPr/>
            </p:nvSpPr>
            <p:spPr>
              <a:xfrm flipH="1">
                <a:off x="8541133"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51" name="Google Shape;151;p11"/>
              <p:cNvSpPr/>
              <p:nvPr/>
            </p:nvSpPr>
            <p:spPr>
              <a:xfrm flipH="1">
                <a:off x="8541133"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52" name="Google Shape;152;p11"/>
              <p:cNvSpPr/>
              <p:nvPr/>
            </p:nvSpPr>
            <p:spPr>
              <a:xfrm flipH="1">
                <a:off x="8541133"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53" name="Google Shape;153;p11"/>
            <p:cNvGrpSpPr/>
            <p:nvPr/>
          </p:nvGrpSpPr>
          <p:grpSpPr>
            <a:xfrm>
              <a:off x="8912488" y="4309200"/>
              <a:ext cx="231600" cy="834300"/>
              <a:chOff x="8912488" y="4309200"/>
              <a:chExt cx="231600" cy="834300"/>
            </a:xfrm>
          </p:grpSpPr>
          <p:sp>
            <p:nvSpPr>
              <p:cNvPr id="154" name="Google Shape;154;p11"/>
              <p:cNvSpPr/>
              <p:nvPr/>
            </p:nvSpPr>
            <p:spPr>
              <a:xfrm flipH="1">
                <a:off x="8912488"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55" name="Google Shape;155;p11"/>
              <p:cNvSpPr/>
              <p:nvPr/>
            </p:nvSpPr>
            <p:spPr>
              <a:xfrm flipH="1">
                <a:off x="8912488"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56" name="Google Shape;156;p11"/>
              <p:cNvSpPr/>
              <p:nvPr/>
            </p:nvSpPr>
            <p:spPr>
              <a:xfrm flipH="1">
                <a:off x="8912488"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57" name="Google Shape;157;p11"/>
              <p:cNvSpPr/>
              <p:nvPr/>
            </p:nvSpPr>
            <p:spPr>
              <a:xfrm flipH="1">
                <a:off x="8912488"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sp>
        <p:nvSpPr>
          <p:cNvPr id="158" name="Google Shape;158;p11"/>
          <p:cNvSpPr txBox="1">
            <a:spLocks noGrp="1"/>
          </p:cNvSpPr>
          <p:nvPr>
            <p:ph type="title" hasCustomPrompt="1"/>
          </p:nvPr>
        </p:nvSpPr>
        <p:spPr>
          <a:xfrm>
            <a:off x="1388625" y="772725"/>
            <a:ext cx="6366900" cy="18633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Clr>
                <a:schemeClr val="lt1"/>
              </a:buClr>
              <a:buSzPts val="8000"/>
              <a:buNone/>
              <a:defRPr sz="8000">
                <a:solidFill>
                  <a:schemeClr val="lt1"/>
                </a:solidFill>
              </a:defRPr>
            </a:lvl1pPr>
            <a:lvl2pPr lvl="1" algn="ctr">
              <a:lnSpc>
                <a:spcPct val="100000"/>
              </a:lnSpc>
              <a:spcBef>
                <a:spcPts val="0"/>
              </a:spcBef>
              <a:spcAft>
                <a:spcPts val="0"/>
              </a:spcAft>
              <a:buClr>
                <a:schemeClr val="lt1"/>
              </a:buClr>
              <a:buSzPts val="8000"/>
              <a:buNone/>
              <a:defRPr sz="8000">
                <a:solidFill>
                  <a:schemeClr val="lt1"/>
                </a:solidFill>
              </a:defRPr>
            </a:lvl2pPr>
            <a:lvl3pPr lvl="2" algn="ctr">
              <a:lnSpc>
                <a:spcPct val="100000"/>
              </a:lnSpc>
              <a:spcBef>
                <a:spcPts val="0"/>
              </a:spcBef>
              <a:spcAft>
                <a:spcPts val="0"/>
              </a:spcAft>
              <a:buClr>
                <a:schemeClr val="lt1"/>
              </a:buClr>
              <a:buSzPts val="8000"/>
              <a:buNone/>
              <a:defRPr sz="8000">
                <a:solidFill>
                  <a:schemeClr val="lt1"/>
                </a:solidFill>
              </a:defRPr>
            </a:lvl3pPr>
            <a:lvl4pPr lvl="3" algn="ctr">
              <a:lnSpc>
                <a:spcPct val="100000"/>
              </a:lnSpc>
              <a:spcBef>
                <a:spcPts val="0"/>
              </a:spcBef>
              <a:spcAft>
                <a:spcPts val="0"/>
              </a:spcAft>
              <a:buClr>
                <a:schemeClr val="lt1"/>
              </a:buClr>
              <a:buSzPts val="8000"/>
              <a:buNone/>
              <a:defRPr sz="8000">
                <a:solidFill>
                  <a:schemeClr val="lt1"/>
                </a:solidFill>
              </a:defRPr>
            </a:lvl4pPr>
            <a:lvl5pPr lvl="4" algn="ctr">
              <a:lnSpc>
                <a:spcPct val="100000"/>
              </a:lnSpc>
              <a:spcBef>
                <a:spcPts val="0"/>
              </a:spcBef>
              <a:spcAft>
                <a:spcPts val="0"/>
              </a:spcAft>
              <a:buClr>
                <a:schemeClr val="lt1"/>
              </a:buClr>
              <a:buSzPts val="8000"/>
              <a:buNone/>
              <a:defRPr sz="8000">
                <a:solidFill>
                  <a:schemeClr val="lt1"/>
                </a:solidFill>
              </a:defRPr>
            </a:lvl5pPr>
            <a:lvl6pPr lvl="5" algn="ctr">
              <a:lnSpc>
                <a:spcPct val="100000"/>
              </a:lnSpc>
              <a:spcBef>
                <a:spcPts val="0"/>
              </a:spcBef>
              <a:spcAft>
                <a:spcPts val="0"/>
              </a:spcAft>
              <a:buClr>
                <a:schemeClr val="lt1"/>
              </a:buClr>
              <a:buSzPts val="8000"/>
              <a:buNone/>
              <a:defRPr sz="8000">
                <a:solidFill>
                  <a:schemeClr val="lt1"/>
                </a:solidFill>
              </a:defRPr>
            </a:lvl6pPr>
            <a:lvl7pPr lvl="6" algn="ctr">
              <a:lnSpc>
                <a:spcPct val="100000"/>
              </a:lnSpc>
              <a:spcBef>
                <a:spcPts val="0"/>
              </a:spcBef>
              <a:spcAft>
                <a:spcPts val="0"/>
              </a:spcAft>
              <a:buClr>
                <a:schemeClr val="lt1"/>
              </a:buClr>
              <a:buSzPts val="8000"/>
              <a:buNone/>
              <a:defRPr sz="8000">
                <a:solidFill>
                  <a:schemeClr val="lt1"/>
                </a:solidFill>
              </a:defRPr>
            </a:lvl7pPr>
            <a:lvl8pPr lvl="7" algn="ctr">
              <a:lnSpc>
                <a:spcPct val="100000"/>
              </a:lnSpc>
              <a:spcBef>
                <a:spcPts val="0"/>
              </a:spcBef>
              <a:spcAft>
                <a:spcPts val="0"/>
              </a:spcAft>
              <a:buClr>
                <a:schemeClr val="lt1"/>
              </a:buClr>
              <a:buSzPts val="8000"/>
              <a:buNone/>
              <a:defRPr sz="8000">
                <a:solidFill>
                  <a:schemeClr val="lt1"/>
                </a:solidFill>
              </a:defRPr>
            </a:lvl8pPr>
            <a:lvl9pPr lvl="8" algn="ctr">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59" name="Google Shape;159;p11"/>
          <p:cNvSpPr txBox="1">
            <a:spLocks noGrp="1"/>
          </p:cNvSpPr>
          <p:nvPr>
            <p:ph type="body" idx="1"/>
          </p:nvPr>
        </p:nvSpPr>
        <p:spPr>
          <a:xfrm>
            <a:off x="1388625" y="2712300"/>
            <a:ext cx="6366900" cy="1111200"/>
          </a:xfrm>
          <a:prstGeom prst="rect">
            <a:avLst/>
          </a:prstGeom>
          <a:noFill/>
          <a:ln>
            <a:noFill/>
          </a:ln>
        </p:spPr>
        <p:txBody>
          <a:bodyPr spcFirstLastPara="1" wrap="square" lIns="91425" tIns="91425" rIns="91425" bIns="91425" anchor="t" anchorCtr="0">
            <a:normAutofit/>
          </a:bodyPr>
          <a:lstStyle>
            <a:lvl1pPr marL="457200" lvl="0" indent="-311150" algn="ctr">
              <a:lnSpc>
                <a:spcPct val="115000"/>
              </a:lnSpc>
              <a:spcBef>
                <a:spcPts val="0"/>
              </a:spcBef>
              <a:spcAft>
                <a:spcPts val="0"/>
              </a:spcAft>
              <a:buClr>
                <a:schemeClr val="lt1"/>
              </a:buClr>
              <a:buSzPts val="1300"/>
              <a:buChar char="●"/>
              <a:defRPr>
                <a:solidFill>
                  <a:schemeClr val="lt1"/>
                </a:solidFill>
              </a:defRPr>
            </a:lvl1pPr>
            <a:lvl2pPr marL="914400" lvl="1" indent="-298450" algn="ctr">
              <a:lnSpc>
                <a:spcPct val="115000"/>
              </a:lnSpc>
              <a:spcBef>
                <a:spcPts val="0"/>
              </a:spcBef>
              <a:spcAft>
                <a:spcPts val="0"/>
              </a:spcAft>
              <a:buClr>
                <a:schemeClr val="lt1"/>
              </a:buClr>
              <a:buSzPts val="1100"/>
              <a:buChar char="○"/>
              <a:defRPr>
                <a:solidFill>
                  <a:schemeClr val="lt1"/>
                </a:solidFill>
              </a:defRPr>
            </a:lvl2pPr>
            <a:lvl3pPr marL="1371600" lvl="2" indent="-298450" algn="ctr">
              <a:lnSpc>
                <a:spcPct val="115000"/>
              </a:lnSpc>
              <a:spcBef>
                <a:spcPts val="0"/>
              </a:spcBef>
              <a:spcAft>
                <a:spcPts val="0"/>
              </a:spcAft>
              <a:buClr>
                <a:schemeClr val="lt1"/>
              </a:buClr>
              <a:buSzPts val="1100"/>
              <a:buChar char="■"/>
              <a:defRPr>
                <a:solidFill>
                  <a:schemeClr val="lt1"/>
                </a:solidFill>
              </a:defRPr>
            </a:lvl3pPr>
            <a:lvl4pPr marL="1828800" lvl="3" indent="-298450" algn="ctr">
              <a:lnSpc>
                <a:spcPct val="115000"/>
              </a:lnSpc>
              <a:spcBef>
                <a:spcPts val="0"/>
              </a:spcBef>
              <a:spcAft>
                <a:spcPts val="0"/>
              </a:spcAft>
              <a:buClr>
                <a:schemeClr val="lt1"/>
              </a:buClr>
              <a:buSzPts val="1100"/>
              <a:buChar char="●"/>
              <a:defRPr>
                <a:solidFill>
                  <a:schemeClr val="lt1"/>
                </a:solidFill>
              </a:defRPr>
            </a:lvl4pPr>
            <a:lvl5pPr marL="2286000" lvl="4" indent="-298450" algn="ctr">
              <a:lnSpc>
                <a:spcPct val="115000"/>
              </a:lnSpc>
              <a:spcBef>
                <a:spcPts val="0"/>
              </a:spcBef>
              <a:spcAft>
                <a:spcPts val="0"/>
              </a:spcAft>
              <a:buClr>
                <a:schemeClr val="lt1"/>
              </a:buClr>
              <a:buSzPts val="1100"/>
              <a:buChar char="○"/>
              <a:defRPr>
                <a:solidFill>
                  <a:schemeClr val="lt1"/>
                </a:solidFill>
              </a:defRPr>
            </a:lvl5pPr>
            <a:lvl6pPr marL="2743200" lvl="5" indent="-298450" algn="ctr">
              <a:lnSpc>
                <a:spcPct val="115000"/>
              </a:lnSpc>
              <a:spcBef>
                <a:spcPts val="0"/>
              </a:spcBef>
              <a:spcAft>
                <a:spcPts val="0"/>
              </a:spcAft>
              <a:buClr>
                <a:schemeClr val="lt1"/>
              </a:buClr>
              <a:buSzPts val="1100"/>
              <a:buChar char="■"/>
              <a:defRPr>
                <a:solidFill>
                  <a:schemeClr val="lt1"/>
                </a:solidFill>
              </a:defRPr>
            </a:lvl6pPr>
            <a:lvl7pPr marL="3200400" lvl="6" indent="-298450" algn="ctr">
              <a:lnSpc>
                <a:spcPct val="115000"/>
              </a:lnSpc>
              <a:spcBef>
                <a:spcPts val="0"/>
              </a:spcBef>
              <a:spcAft>
                <a:spcPts val="0"/>
              </a:spcAft>
              <a:buClr>
                <a:schemeClr val="lt1"/>
              </a:buClr>
              <a:buSzPts val="1100"/>
              <a:buChar char="●"/>
              <a:defRPr>
                <a:solidFill>
                  <a:schemeClr val="lt1"/>
                </a:solidFill>
              </a:defRPr>
            </a:lvl7pPr>
            <a:lvl8pPr marL="3657600" lvl="7" indent="-298450" algn="ctr">
              <a:lnSpc>
                <a:spcPct val="115000"/>
              </a:lnSpc>
              <a:spcBef>
                <a:spcPts val="0"/>
              </a:spcBef>
              <a:spcAft>
                <a:spcPts val="0"/>
              </a:spcAft>
              <a:buClr>
                <a:schemeClr val="lt1"/>
              </a:buClr>
              <a:buSzPts val="1100"/>
              <a:buChar char="○"/>
              <a:defRPr>
                <a:solidFill>
                  <a:schemeClr val="lt1"/>
                </a:solidFill>
              </a:defRPr>
            </a:lvl8pPr>
            <a:lvl9pPr marL="4114800" lvl="8" indent="-298450" algn="ctr">
              <a:lnSpc>
                <a:spcPct val="115000"/>
              </a:lnSpc>
              <a:spcBef>
                <a:spcPts val="0"/>
              </a:spcBef>
              <a:spcAft>
                <a:spcPts val="0"/>
              </a:spcAft>
              <a:buClr>
                <a:schemeClr val="lt1"/>
              </a:buClr>
              <a:buSzPts val="1100"/>
              <a:buChar char="■"/>
              <a:defRPr>
                <a:solidFill>
                  <a:schemeClr val="lt1"/>
                </a:solidFill>
              </a:defRPr>
            </a:lvl9pPr>
          </a:lstStyle>
          <a:p>
            <a:endParaRPr/>
          </a:p>
        </p:txBody>
      </p:sp>
      <p:sp>
        <p:nvSpPr>
          <p:cNvPr id="160" name="Google Shape;160;p1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61"/>
        <p:cNvGrpSpPr/>
        <p:nvPr/>
      </p:nvGrpSpPr>
      <p:grpSpPr>
        <a:xfrm>
          <a:off x="0" y="0"/>
          <a:ext cx="0" cy="0"/>
          <a:chOff x="0" y="0"/>
          <a:chExt cx="0" cy="0"/>
        </a:xfrm>
      </p:grpSpPr>
      <p:grpSp>
        <p:nvGrpSpPr>
          <p:cNvPr id="162" name="Google Shape;162;p12"/>
          <p:cNvGrpSpPr/>
          <p:nvPr/>
        </p:nvGrpSpPr>
        <p:grpSpPr>
          <a:xfrm>
            <a:off x="7343003" y="3409675"/>
            <a:ext cx="1691422" cy="1732548"/>
            <a:chOff x="7343003" y="3409675"/>
            <a:chExt cx="1691422" cy="1732548"/>
          </a:xfrm>
        </p:grpSpPr>
        <p:grpSp>
          <p:nvGrpSpPr>
            <p:cNvPr id="163" name="Google Shape;163;p12"/>
            <p:cNvGrpSpPr/>
            <p:nvPr/>
          </p:nvGrpSpPr>
          <p:grpSpPr>
            <a:xfrm>
              <a:off x="7343003" y="4453711"/>
              <a:ext cx="316800" cy="688512"/>
              <a:chOff x="7343003" y="4453711"/>
              <a:chExt cx="316800" cy="688512"/>
            </a:xfrm>
          </p:grpSpPr>
          <p:sp>
            <p:nvSpPr>
              <p:cNvPr id="164" name="Google Shape;164;p12"/>
              <p:cNvSpPr/>
              <p:nvPr/>
            </p:nvSpPr>
            <p:spPr>
              <a:xfrm>
                <a:off x="7343003" y="4453711"/>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65" name="Google Shape;165;p12"/>
              <p:cNvSpPr/>
              <p:nvPr/>
            </p:nvSpPr>
            <p:spPr>
              <a:xfrm>
                <a:off x="7343003" y="4801723"/>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66" name="Google Shape;166;p12"/>
            <p:cNvGrpSpPr/>
            <p:nvPr/>
          </p:nvGrpSpPr>
          <p:grpSpPr>
            <a:xfrm>
              <a:off x="7801210" y="4105700"/>
              <a:ext cx="316800" cy="1036523"/>
              <a:chOff x="7801210" y="4105700"/>
              <a:chExt cx="316800" cy="1036523"/>
            </a:xfrm>
          </p:grpSpPr>
          <p:sp>
            <p:nvSpPr>
              <p:cNvPr id="167" name="Google Shape;167;p12"/>
              <p:cNvSpPr/>
              <p:nvPr/>
            </p:nvSpPr>
            <p:spPr>
              <a:xfrm>
                <a:off x="7801210" y="4453711"/>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68" name="Google Shape;168;p12"/>
              <p:cNvSpPr/>
              <p:nvPr/>
            </p:nvSpPr>
            <p:spPr>
              <a:xfrm>
                <a:off x="7801210" y="410570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69" name="Google Shape;169;p12"/>
              <p:cNvSpPr/>
              <p:nvPr/>
            </p:nvSpPr>
            <p:spPr>
              <a:xfrm>
                <a:off x="7801210" y="4801723"/>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70" name="Google Shape;170;p12"/>
            <p:cNvGrpSpPr/>
            <p:nvPr/>
          </p:nvGrpSpPr>
          <p:grpSpPr>
            <a:xfrm>
              <a:off x="8259418" y="3757688"/>
              <a:ext cx="316800" cy="1384535"/>
              <a:chOff x="8259418" y="3757688"/>
              <a:chExt cx="316800" cy="1384535"/>
            </a:xfrm>
          </p:grpSpPr>
          <p:sp>
            <p:nvSpPr>
              <p:cNvPr id="171" name="Google Shape;171;p12"/>
              <p:cNvSpPr/>
              <p:nvPr/>
            </p:nvSpPr>
            <p:spPr>
              <a:xfrm>
                <a:off x="8259418" y="4453711"/>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72" name="Google Shape;172;p12"/>
              <p:cNvSpPr/>
              <p:nvPr/>
            </p:nvSpPr>
            <p:spPr>
              <a:xfrm>
                <a:off x="8259418" y="3757688"/>
                <a:ext cx="316800" cy="1384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73" name="Google Shape;173;p12"/>
              <p:cNvSpPr/>
              <p:nvPr/>
            </p:nvSpPr>
            <p:spPr>
              <a:xfrm>
                <a:off x="8259418" y="410570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74" name="Google Shape;174;p12"/>
              <p:cNvSpPr/>
              <p:nvPr/>
            </p:nvSpPr>
            <p:spPr>
              <a:xfrm>
                <a:off x="8259418" y="4801723"/>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175" name="Google Shape;175;p12"/>
            <p:cNvGrpSpPr/>
            <p:nvPr/>
          </p:nvGrpSpPr>
          <p:grpSpPr>
            <a:xfrm>
              <a:off x="8717625" y="3409675"/>
              <a:ext cx="316800" cy="1732548"/>
              <a:chOff x="8717625" y="3409675"/>
              <a:chExt cx="316800" cy="1732548"/>
            </a:xfrm>
          </p:grpSpPr>
          <p:sp>
            <p:nvSpPr>
              <p:cNvPr id="176" name="Google Shape;176;p12"/>
              <p:cNvSpPr/>
              <p:nvPr/>
            </p:nvSpPr>
            <p:spPr>
              <a:xfrm>
                <a:off x="8717625" y="4453711"/>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77" name="Google Shape;177;p12"/>
              <p:cNvSpPr/>
              <p:nvPr/>
            </p:nvSpPr>
            <p:spPr>
              <a:xfrm>
                <a:off x="8717625" y="3757688"/>
                <a:ext cx="316800" cy="1384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78" name="Google Shape;178;p12"/>
              <p:cNvSpPr/>
              <p:nvPr/>
            </p:nvSpPr>
            <p:spPr>
              <a:xfrm>
                <a:off x="8717625" y="410570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79" name="Google Shape;179;p12"/>
              <p:cNvSpPr/>
              <p:nvPr/>
            </p:nvSpPr>
            <p:spPr>
              <a:xfrm>
                <a:off x="8717625" y="3409675"/>
                <a:ext cx="316800" cy="1732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0" name="Google Shape;180;p12"/>
              <p:cNvSpPr/>
              <p:nvPr/>
            </p:nvSpPr>
            <p:spPr>
              <a:xfrm>
                <a:off x="8717625" y="4801723"/>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grpSp>
        <p:nvGrpSpPr>
          <p:cNvPr id="181" name="Google Shape;181;p12"/>
          <p:cNvGrpSpPr/>
          <p:nvPr/>
        </p:nvGrpSpPr>
        <p:grpSpPr>
          <a:xfrm>
            <a:off x="5043503" y="0"/>
            <a:ext cx="3814072" cy="3839102"/>
            <a:chOff x="5043503" y="0"/>
            <a:chExt cx="3814072" cy="3839102"/>
          </a:xfrm>
        </p:grpSpPr>
        <p:sp>
          <p:nvSpPr>
            <p:cNvPr id="182" name="Google Shape;182;p12"/>
            <p:cNvSpPr/>
            <p:nvPr/>
          </p:nvSpPr>
          <p:spPr>
            <a:xfrm>
              <a:off x="8460975" y="1817775"/>
              <a:ext cx="396600" cy="39660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3" name="Google Shape;183;p12"/>
            <p:cNvSpPr/>
            <p:nvPr/>
          </p:nvSpPr>
          <p:spPr>
            <a:xfrm rot="-9830444">
              <a:off x="6469759" y="3480728"/>
              <a:ext cx="320148" cy="320148"/>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nvGrpSpPr>
            <p:cNvPr id="184" name="Google Shape;184;p12"/>
            <p:cNvGrpSpPr/>
            <p:nvPr/>
          </p:nvGrpSpPr>
          <p:grpSpPr>
            <a:xfrm>
              <a:off x="7647812" y="2704283"/>
              <a:ext cx="635219" cy="635219"/>
              <a:chOff x="6725724" y="2701260"/>
              <a:chExt cx="1208101" cy="1208100"/>
            </a:xfrm>
          </p:grpSpPr>
          <p:sp>
            <p:nvSpPr>
              <p:cNvPr id="185" name="Google Shape;185;p12"/>
              <p:cNvSpPr/>
              <p:nvPr/>
            </p:nvSpPr>
            <p:spPr>
              <a:xfrm rot="5400000">
                <a:off x="6725725" y="2701260"/>
                <a:ext cx="1208100" cy="120810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6" name="Google Shape;186;p12"/>
              <p:cNvSpPr/>
              <p:nvPr/>
            </p:nvSpPr>
            <p:spPr>
              <a:xfrm rot="5400000">
                <a:off x="6725724" y="2701260"/>
                <a:ext cx="1208100" cy="1208100"/>
              </a:xfrm>
              <a:prstGeom prst="pie">
                <a:avLst>
                  <a:gd name="adj1" fmla="val 8244818"/>
                  <a:gd name="adj2" fmla="val 16246175"/>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7" name="Google Shape;187;p12"/>
              <p:cNvSpPr/>
              <p:nvPr/>
            </p:nvSpPr>
            <p:spPr>
              <a:xfrm rot="5400000">
                <a:off x="6954988" y="2930398"/>
                <a:ext cx="749700" cy="74970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
          <p:nvSpPr>
            <p:cNvPr id="188" name="Google Shape;188;p12"/>
            <p:cNvSpPr/>
            <p:nvPr/>
          </p:nvSpPr>
          <p:spPr>
            <a:xfrm>
              <a:off x="8460975" y="1817775"/>
              <a:ext cx="396600" cy="396600"/>
            </a:xfrm>
            <a:prstGeom prst="pie">
              <a:avLst>
                <a:gd name="adj1" fmla="val 19376841"/>
                <a:gd name="adj2" fmla="val 1620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nvGrpSpPr>
            <p:cNvPr id="189" name="Google Shape;189;p12"/>
            <p:cNvGrpSpPr/>
            <p:nvPr/>
          </p:nvGrpSpPr>
          <p:grpSpPr>
            <a:xfrm>
              <a:off x="7952720" y="179238"/>
              <a:ext cx="873165" cy="873003"/>
              <a:chOff x="7754428" y="208725"/>
              <a:chExt cx="541800" cy="541800"/>
            </a:xfrm>
          </p:grpSpPr>
          <p:sp>
            <p:nvSpPr>
              <p:cNvPr id="190" name="Google Shape;190;p12"/>
              <p:cNvSpPr/>
              <p:nvPr/>
            </p:nvSpPr>
            <p:spPr>
              <a:xfrm rot="-8647347">
                <a:off x="7831319" y="285616"/>
                <a:ext cx="388018" cy="388018"/>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91" name="Google Shape;191;p12"/>
              <p:cNvSpPr/>
              <p:nvPr/>
            </p:nvSpPr>
            <p:spPr>
              <a:xfrm rot="-8647347">
                <a:off x="7831319" y="285616"/>
                <a:ext cx="388018" cy="388018"/>
              </a:xfrm>
              <a:prstGeom prst="pie">
                <a:avLst>
                  <a:gd name="adj1" fmla="val 19376841"/>
                  <a:gd name="adj2" fmla="val 12313574"/>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
          <p:nvSpPr>
            <p:cNvPr id="192" name="Google Shape;192;p12"/>
            <p:cNvSpPr/>
            <p:nvPr/>
          </p:nvSpPr>
          <p:spPr>
            <a:xfrm>
              <a:off x="5399840" y="356365"/>
              <a:ext cx="2577000" cy="257700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93" name="Google Shape;193;p12"/>
            <p:cNvSpPr/>
            <p:nvPr/>
          </p:nvSpPr>
          <p:spPr>
            <a:xfrm rot="2043858">
              <a:off x="5503813" y="460310"/>
              <a:ext cx="2369480" cy="236948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94" name="Google Shape;194;p12"/>
            <p:cNvSpPr/>
            <p:nvPr/>
          </p:nvSpPr>
          <p:spPr>
            <a:xfrm>
              <a:off x="5399795" y="360281"/>
              <a:ext cx="2577000" cy="2577000"/>
            </a:xfrm>
            <a:prstGeom prst="pie">
              <a:avLst>
                <a:gd name="adj1" fmla="val 8801158"/>
                <a:gd name="adj2" fmla="val 1620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95" name="Google Shape;195;p1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96" name="Google Shape;196;p12"/>
            <p:cNvSpPr/>
            <p:nvPr/>
          </p:nvSpPr>
          <p:spPr>
            <a:xfrm>
              <a:off x="5399795" y="356358"/>
              <a:ext cx="2577000" cy="2577000"/>
            </a:xfrm>
            <a:prstGeom prst="pie">
              <a:avLst>
                <a:gd name="adj1" fmla="val 12554101"/>
                <a:gd name="adj2" fmla="val 1620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97" name="Google Shape;197;p12"/>
            <p:cNvSpPr/>
            <p:nvPr/>
          </p:nvSpPr>
          <p:spPr>
            <a:xfrm rot="-9830444">
              <a:off x="6469759" y="3480727"/>
              <a:ext cx="320148" cy="320148"/>
            </a:xfrm>
            <a:prstGeom prst="pie">
              <a:avLst>
                <a:gd name="adj1" fmla="val 19376841"/>
                <a:gd name="adj2" fmla="val 1620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
        <p:nvSpPr>
          <p:cNvPr id="198" name="Google Shape;198;p12"/>
          <p:cNvSpPr txBox="1">
            <a:spLocks noGrp="1"/>
          </p:cNvSpPr>
          <p:nvPr>
            <p:ph type="ctrTitle"/>
          </p:nvPr>
        </p:nvSpPr>
        <p:spPr>
          <a:xfrm>
            <a:off x="824000" y="1613813"/>
            <a:ext cx="4255500" cy="18729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199" name="Google Shape;199;p12"/>
          <p:cNvSpPr txBox="1">
            <a:spLocks noGrp="1"/>
          </p:cNvSpPr>
          <p:nvPr>
            <p:ph type="subTitle" idx="1"/>
          </p:nvPr>
        </p:nvSpPr>
        <p:spPr>
          <a:xfrm>
            <a:off x="824000" y="3596300"/>
            <a:ext cx="4255500" cy="6954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200" name="Google Shape;200;p12"/>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1"/>
        <p:cNvGrpSpPr/>
        <p:nvPr/>
      </p:nvGrpSpPr>
      <p:grpSpPr>
        <a:xfrm>
          <a:off x="0" y="0"/>
          <a:ext cx="0" cy="0"/>
          <a:chOff x="0" y="0"/>
          <a:chExt cx="0" cy="0"/>
        </a:xfrm>
      </p:grpSpPr>
      <p:grpSp>
        <p:nvGrpSpPr>
          <p:cNvPr id="202" name="Google Shape;202;p13"/>
          <p:cNvGrpSpPr/>
          <p:nvPr/>
        </p:nvGrpSpPr>
        <p:grpSpPr>
          <a:xfrm>
            <a:off x="146769" y="3406"/>
            <a:ext cx="1233214" cy="1384535"/>
            <a:chOff x="146769" y="3406"/>
            <a:chExt cx="1233214" cy="1384535"/>
          </a:xfrm>
        </p:grpSpPr>
        <p:grpSp>
          <p:nvGrpSpPr>
            <p:cNvPr id="203" name="Google Shape;203;p13"/>
            <p:cNvGrpSpPr/>
            <p:nvPr/>
          </p:nvGrpSpPr>
          <p:grpSpPr>
            <a:xfrm>
              <a:off x="1063183" y="3406"/>
              <a:ext cx="316800" cy="688513"/>
              <a:chOff x="1063183" y="3406"/>
              <a:chExt cx="316800" cy="688513"/>
            </a:xfrm>
          </p:grpSpPr>
          <p:sp>
            <p:nvSpPr>
              <p:cNvPr id="204" name="Google Shape;204;p13"/>
              <p:cNvSpPr/>
              <p:nvPr/>
            </p:nvSpPr>
            <p:spPr>
              <a:xfrm rot="10800000">
                <a:off x="1063183" y="3419"/>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05" name="Google Shape;205;p13"/>
              <p:cNvSpPr/>
              <p:nvPr/>
            </p:nvSpPr>
            <p:spPr>
              <a:xfrm rot="10800000">
                <a:off x="1063183" y="3406"/>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206" name="Google Shape;206;p13"/>
            <p:cNvGrpSpPr/>
            <p:nvPr/>
          </p:nvGrpSpPr>
          <p:grpSpPr>
            <a:xfrm>
              <a:off x="604976" y="3406"/>
              <a:ext cx="316800" cy="1036524"/>
              <a:chOff x="604976" y="3406"/>
              <a:chExt cx="316800" cy="1036524"/>
            </a:xfrm>
          </p:grpSpPr>
          <p:sp>
            <p:nvSpPr>
              <p:cNvPr id="207" name="Google Shape;207;p13"/>
              <p:cNvSpPr/>
              <p:nvPr/>
            </p:nvSpPr>
            <p:spPr>
              <a:xfrm rot="10800000">
                <a:off x="604976" y="3419"/>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08" name="Google Shape;208;p13"/>
              <p:cNvSpPr/>
              <p:nvPr/>
            </p:nvSpPr>
            <p:spPr>
              <a:xfrm rot="10800000">
                <a:off x="604976" y="343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09" name="Google Shape;209;p13"/>
              <p:cNvSpPr/>
              <p:nvPr/>
            </p:nvSpPr>
            <p:spPr>
              <a:xfrm rot="10800000">
                <a:off x="604976" y="3406"/>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210" name="Google Shape;210;p13"/>
            <p:cNvGrpSpPr/>
            <p:nvPr/>
          </p:nvGrpSpPr>
          <p:grpSpPr>
            <a:xfrm>
              <a:off x="146769" y="3406"/>
              <a:ext cx="316800" cy="1384535"/>
              <a:chOff x="146769" y="3406"/>
              <a:chExt cx="316800" cy="1384535"/>
            </a:xfrm>
          </p:grpSpPr>
          <p:sp>
            <p:nvSpPr>
              <p:cNvPr id="211" name="Google Shape;211;p13"/>
              <p:cNvSpPr/>
              <p:nvPr/>
            </p:nvSpPr>
            <p:spPr>
              <a:xfrm rot="10800000">
                <a:off x="146769" y="3419"/>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12" name="Google Shape;212;p13"/>
              <p:cNvSpPr/>
              <p:nvPr/>
            </p:nvSpPr>
            <p:spPr>
              <a:xfrm rot="10800000">
                <a:off x="146769" y="3441"/>
                <a:ext cx="316800" cy="1384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13" name="Google Shape;213;p13"/>
              <p:cNvSpPr/>
              <p:nvPr/>
            </p:nvSpPr>
            <p:spPr>
              <a:xfrm rot="10800000">
                <a:off x="146769" y="343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14" name="Google Shape;214;p13"/>
              <p:cNvSpPr/>
              <p:nvPr/>
            </p:nvSpPr>
            <p:spPr>
              <a:xfrm rot="10800000">
                <a:off x="146769" y="3406"/>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grpSp>
        <p:nvGrpSpPr>
          <p:cNvPr id="215" name="Google Shape;215;p13"/>
          <p:cNvGrpSpPr/>
          <p:nvPr/>
        </p:nvGrpSpPr>
        <p:grpSpPr>
          <a:xfrm>
            <a:off x="6775084" y="2904008"/>
            <a:ext cx="2186147" cy="2239500"/>
            <a:chOff x="6775084" y="2904008"/>
            <a:chExt cx="2186147" cy="2239500"/>
          </a:xfrm>
        </p:grpSpPr>
        <p:grpSp>
          <p:nvGrpSpPr>
            <p:cNvPr id="216" name="Google Shape;216;p13"/>
            <p:cNvGrpSpPr/>
            <p:nvPr/>
          </p:nvGrpSpPr>
          <p:grpSpPr>
            <a:xfrm>
              <a:off x="6775084" y="4253708"/>
              <a:ext cx="409500" cy="889800"/>
              <a:chOff x="6775084" y="4253708"/>
              <a:chExt cx="409500" cy="889800"/>
            </a:xfrm>
          </p:grpSpPr>
          <p:sp>
            <p:nvSpPr>
              <p:cNvPr id="217" name="Google Shape;217;p13"/>
              <p:cNvSpPr/>
              <p:nvPr/>
            </p:nvSpPr>
            <p:spPr>
              <a:xfrm>
                <a:off x="6775084" y="4253708"/>
                <a:ext cx="409500" cy="8898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18" name="Google Shape;218;p13"/>
              <p:cNvSpPr/>
              <p:nvPr/>
            </p:nvSpPr>
            <p:spPr>
              <a:xfrm>
                <a:off x="6775084" y="4703408"/>
                <a:ext cx="409500" cy="4401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219" name="Google Shape;219;p13"/>
            <p:cNvGrpSpPr/>
            <p:nvPr/>
          </p:nvGrpSpPr>
          <p:grpSpPr>
            <a:xfrm>
              <a:off x="7367299" y="3804008"/>
              <a:ext cx="409500" cy="1339500"/>
              <a:chOff x="7367299" y="3804008"/>
              <a:chExt cx="409500" cy="1339500"/>
            </a:xfrm>
          </p:grpSpPr>
          <p:sp>
            <p:nvSpPr>
              <p:cNvPr id="220" name="Google Shape;220;p13"/>
              <p:cNvSpPr/>
              <p:nvPr/>
            </p:nvSpPr>
            <p:spPr>
              <a:xfrm>
                <a:off x="7367299" y="4253708"/>
                <a:ext cx="409500" cy="8898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21" name="Google Shape;221;p13"/>
              <p:cNvSpPr/>
              <p:nvPr/>
            </p:nvSpPr>
            <p:spPr>
              <a:xfrm>
                <a:off x="7367299" y="3804008"/>
                <a:ext cx="409500" cy="133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22" name="Google Shape;222;p13"/>
              <p:cNvSpPr/>
              <p:nvPr/>
            </p:nvSpPr>
            <p:spPr>
              <a:xfrm>
                <a:off x="7367299" y="4703408"/>
                <a:ext cx="409500" cy="4401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223" name="Google Shape;223;p13"/>
            <p:cNvGrpSpPr/>
            <p:nvPr/>
          </p:nvGrpSpPr>
          <p:grpSpPr>
            <a:xfrm>
              <a:off x="7959516" y="3354008"/>
              <a:ext cx="409500" cy="1789500"/>
              <a:chOff x="7959516" y="3354008"/>
              <a:chExt cx="409500" cy="1789500"/>
            </a:xfrm>
          </p:grpSpPr>
          <p:sp>
            <p:nvSpPr>
              <p:cNvPr id="224" name="Google Shape;224;p13"/>
              <p:cNvSpPr/>
              <p:nvPr/>
            </p:nvSpPr>
            <p:spPr>
              <a:xfrm>
                <a:off x="7959516" y="4253708"/>
                <a:ext cx="409500" cy="8898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25" name="Google Shape;225;p13"/>
              <p:cNvSpPr/>
              <p:nvPr/>
            </p:nvSpPr>
            <p:spPr>
              <a:xfrm>
                <a:off x="7959516" y="3354008"/>
                <a:ext cx="409500" cy="178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26" name="Google Shape;226;p13"/>
              <p:cNvSpPr/>
              <p:nvPr/>
            </p:nvSpPr>
            <p:spPr>
              <a:xfrm>
                <a:off x="7959516" y="3804008"/>
                <a:ext cx="409500" cy="133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27" name="Google Shape;227;p13"/>
              <p:cNvSpPr/>
              <p:nvPr/>
            </p:nvSpPr>
            <p:spPr>
              <a:xfrm>
                <a:off x="7959516" y="4703408"/>
                <a:ext cx="409500" cy="4401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nvGrpSpPr>
            <p:cNvPr id="228" name="Google Shape;228;p13"/>
            <p:cNvGrpSpPr/>
            <p:nvPr/>
          </p:nvGrpSpPr>
          <p:grpSpPr>
            <a:xfrm>
              <a:off x="8551731" y="2904008"/>
              <a:ext cx="409500" cy="2239500"/>
              <a:chOff x="8551731" y="2904008"/>
              <a:chExt cx="409500" cy="2239500"/>
            </a:xfrm>
          </p:grpSpPr>
          <p:sp>
            <p:nvSpPr>
              <p:cNvPr id="229" name="Google Shape;229;p13"/>
              <p:cNvSpPr/>
              <p:nvPr/>
            </p:nvSpPr>
            <p:spPr>
              <a:xfrm>
                <a:off x="8551731" y="4253708"/>
                <a:ext cx="409500" cy="8898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30" name="Google Shape;230;p13"/>
              <p:cNvSpPr/>
              <p:nvPr/>
            </p:nvSpPr>
            <p:spPr>
              <a:xfrm>
                <a:off x="8551731" y="3354008"/>
                <a:ext cx="409500" cy="178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31" name="Google Shape;231;p13"/>
              <p:cNvSpPr/>
              <p:nvPr/>
            </p:nvSpPr>
            <p:spPr>
              <a:xfrm>
                <a:off x="8551731" y="3804008"/>
                <a:ext cx="409500" cy="133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32" name="Google Shape;232;p13"/>
              <p:cNvSpPr/>
              <p:nvPr/>
            </p:nvSpPr>
            <p:spPr>
              <a:xfrm>
                <a:off x="8551731" y="2904008"/>
                <a:ext cx="409500" cy="223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33" name="Google Shape;233;p13"/>
              <p:cNvSpPr/>
              <p:nvPr/>
            </p:nvSpPr>
            <p:spPr>
              <a:xfrm>
                <a:off x="8551731" y="4703408"/>
                <a:ext cx="409500" cy="4401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grpSp>
      <p:sp>
        <p:nvSpPr>
          <p:cNvPr id="234" name="Google Shape;234;p13"/>
          <p:cNvSpPr txBox="1">
            <a:spLocks noGrp="1"/>
          </p:cNvSpPr>
          <p:nvPr>
            <p:ph type="title"/>
          </p:nvPr>
        </p:nvSpPr>
        <p:spPr>
          <a:xfrm>
            <a:off x="824000" y="1613825"/>
            <a:ext cx="5857800" cy="18729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235" name="Google Shape;235;p13"/>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6"/>
        <p:cNvGrpSpPr/>
        <p:nvPr/>
      </p:nvGrpSpPr>
      <p:grpSpPr>
        <a:xfrm>
          <a:off x="0" y="0"/>
          <a:ext cx="0" cy="0"/>
          <a:chOff x="0" y="0"/>
          <a:chExt cx="0" cy="0"/>
        </a:xfrm>
      </p:grpSpPr>
      <p:grpSp>
        <p:nvGrpSpPr>
          <p:cNvPr id="237" name="Google Shape;237;p14"/>
          <p:cNvGrpSpPr/>
          <p:nvPr/>
        </p:nvGrpSpPr>
        <p:grpSpPr>
          <a:xfrm>
            <a:off x="625966" y="299376"/>
            <a:ext cx="999312" cy="999312"/>
            <a:chOff x="348199" y="179450"/>
            <a:chExt cx="1116300" cy="1116300"/>
          </a:xfrm>
        </p:grpSpPr>
        <p:sp>
          <p:nvSpPr>
            <p:cNvPr id="238" name="Google Shape;238;p14"/>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39" name="Google Shape;239;p14"/>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
        <p:nvSpPr>
          <p:cNvPr id="240" name="Google Shape;240;p14"/>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1" name="Google Shape;241;p14"/>
          <p:cNvSpPr txBox="1">
            <a:spLocks noGrp="1"/>
          </p:cNvSpPr>
          <p:nvPr>
            <p:ph type="body" idx="1"/>
          </p:nvPr>
        </p:nvSpPr>
        <p:spPr>
          <a:xfrm>
            <a:off x="1303800" y="1990050"/>
            <a:ext cx="3430500" cy="25416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242" name="Google Shape;242;p14"/>
          <p:cNvSpPr txBox="1">
            <a:spLocks noGrp="1"/>
          </p:cNvSpPr>
          <p:nvPr>
            <p:ph type="body" idx="2"/>
          </p:nvPr>
        </p:nvSpPr>
        <p:spPr>
          <a:xfrm>
            <a:off x="4903650" y="1990050"/>
            <a:ext cx="3430500" cy="25416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243" name="Google Shape;243;p14"/>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4"/>
        <p:cNvGrpSpPr/>
        <p:nvPr/>
      </p:nvGrpSpPr>
      <p:grpSpPr>
        <a:xfrm>
          <a:off x="0" y="0"/>
          <a:ext cx="0" cy="0"/>
          <a:chOff x="0" y="0"/>
          <a:chExt cx="0" cy="0"/>
        </a:xfrm>
      </p:grpSpPr>
      <p:grpSp>
        <p:nvGrpSpPr>
          <p:cNvPr id="245" name="Google Shape;245;p15"/>
          <p:cNvGrpSpPr/>
          <p:nvPr/>
        </p:nvGrpSpPr>
        <p:grpSpPr>
          <a:xfrm>
            <a:off x="625966" y="299376"/>
            <a:ext cx="999312" cy="999312"/>
            <a:chOff x="348199" y="179450"/>
            <a:chExt cx="1116300" cy="1116300"/>
          </a:xfrm>
        </p:grpSpPr>
        <p:sp>
          <p:nvSpPr>
            <p:cNvPr id="246" name="Google Shape;246;p15"/>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47" name="Google Shape;247;p15"/>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
        <p:nvSpPr>
          <p:cNvPr id="248" name="Google Shape;248;p15"/>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9" name="Google Shape;249;p15"/>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0"/>
        <p:cNvGrpSpPr/>
        <p:nvPr/>
      </p:nvGrpSpPr>
      <p:grpSpPr>
        <a:xfrm>
          <a:off x="0" y="0"/>
          <a:ext cx="0" cy="0"/>
          <a:chOff x="0" y="0"/>
          <a:chExt cx="0" cy="0"/>
        </a:xfrm>
      </p:grpSpPr>
      <p:grpSp>
        <p:nvGrpSpPr>
          <p:cNvPr id="251" name="Google Shape;251;p16"/>
          <p:cNvGrpSpPr/>
          <p:nvPr/>
        </p:nvGrpSpPr>
        <p:grpSpPr>
          <a:xfrm>
            <a:off x="625966" y="299376"/>
            <a:ext cx="999312" cy="999312"/>
            <a:chOff x="348199" y="179450"/>
            <a:chExt cx="1116300" cy="1116300"/>
          </a:xfrm>
        </p:grpSpPr>
        <p:sp>
          <p:nvSpPr>
            <p:cNvPr id="252" name="Google Shape;252;p16"/>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53" name="Google Shape;253;p16"/>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
        <p:nvSpPr>
          <p:cNvPr id="254" name="Google Shape;254;p16"/>
          <p:cNvSpPr txBox="1">
            <a:spLocks noGrp="1"/>
          </p:cNvSpPr>
          <p:nvPr>
            <p:ph type="title"/>
          </p:nvPr>
        </p:nvSpPr>
        <p:spPr>
          <a:xfrm>
            <a:off x="1303800" y="598575"/>
            <a:ext cx="3312000" cy="1590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5" name="Google Shape;255;p16"/>
          <p:cNvSpPr txBox="1">
            <a:spLocks noGrp="1"/>
          </p:cNvSpPr>
          <p:nvPr>
            <p:ph type="body" idx="1"/>
          </p:nvPr>
        </p:nvSpPr>
        <p:spPr>
          <a:xfrm>
            <a:off x="1303800" y="2309675"/>
            <a:ext cx="3312000" cy="22218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256" name="Google Shape;256;p16"/>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7"/>
        <p:cNvGrpSpPr/>
        <p:nvPr/>
      </p:nvGrpSpPr>
      <p:grpSpPr>
        <a:xfrm>
          <a:off x="0" y="0"/>
          <a:ext cx="0" cy="0"/>
          <a:chOff x="0" y="0"/>
          <a:chExt cx="0" cy="0"/>
        </a:xfrm>
      </p:grpSpPr>
      <p:grpSp>
        <p:nvGrpSpPr>
          <p:cNvPr id="258" name="Google Shape;258;p17"/>
          <p:cNvGrpSpPr/>
          <p:nvPr/>
        </p:nvGrpSpPr>
        <p:grpSpPr>
          <a:xfrm>
            <a:off x="625966" y="299376"/>
            <a:ext cx="999312" cy="999312"/>
            <a:chOff x="348199" y="179450"/>
            <a:chExt cx="1116300" cy="1116300"/>
          </a:xfrm>
        </p:grpSpPr>
        <p:sp>
          <p:nvSpPr>
            <p:cNvPr id="259" name="Google Shape;259;p17"/>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60" name="Google Shape;260;p17"/>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sp>
        <p:nvSpPr>
          <p:cNvPr id="261" name="Google Shape;261;p17"/>
          <p:cNvSpPr txBox="1">
            <a:spLocks noGrp="1"/>
          </p:cNvSpPr>
          <p:nvPr>
            <p:ph type="title"/>
          </p:nvPr>
        </p:nvSpPr>
        <p:spPr>
          <a:xfrm>
            <a:off x="1303800" y="598575"/>
            <a:ext cx="3430500" cy="199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62" name="Google Shape;262;p17"/>
          <p:cNvSpPr txBox="1">
            <a:spLocks noGrp="1"/>
          </p:cNvSpPr>
          <p:nvPr>
            <p:ph type="subTitle" idx="1"/>
          </p:nvPr>
        </p:nvSpPr>
        <p:spPr>
          <a:xfrm>
            <a:off x="1303800" y="2743203"/>
            <a:ext cx="3430500" cy="7260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263" name="Google Shape;263;p17"/>
          <p:cNvSpPr txBox="1">
            <a:spLocks noGrp="1"/>
          </p:cNvSpPr>
          <p:nvPr>
            <p:ph type="body" idx="2"/>
          </p:nvPr>
        </p:nvSpPr>
        <p:spPr>
          <a:xfrm>
            <a:off x="4903700" y="661000"/>
            <a:ext cx="3430500" cy="3870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264" name="Google Shape;264;p17"/>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endParaRPr/>
          </a:p>
        </p:txBody>
      </p:sp>
      <p:sp>
        <p:nvSpPr>
          <p:cNvPr id="7" name="Google Shape;7;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endParaRPr/>
          </a:p>
        </p:txBody>
      </p:sp>
      <p:sp>
        <p:nvSpPr>
          <p:cNvPr id="8" name="Google Shape;8;p8"/>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FR"/>
              <a:t>‹N°›</a:t>
            </a:fld>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6"/>
        <p:cNvGrpSpPr/>
        <p:nvPr/>
      </p:nvGrpSpPr>
      <p:grpSpPr>
        <a:xfrm>
          <a:off x="0" y="0"/>
          <a:ext cx="0" cy="0"/>
          <a:chOff x="0" y="0"/>
          <a:chExt cx="0" cy="0"/>
        </a:xfrm>
      </p:grpSpPr>
      <p:sp>
        <p:nvSpPr>
          <p:cNvPr id="2" name="Titre 1"/>
          <p:cNvSpPr>
            <a:spLocks noGrp="1"/>
          </p:cNvSpPr>
          <p:nvPr>
            <p:ph type="title"/>
          </p:nvPr>
        </p:nvSpPr>
        <p:spPr>
          <a:xfrm>
            <a:off x="824000" y="2124222"/>
            <a:ext cx="7208652" cy="1997612"/>
          </a:xfrm>
        </p:spPr>
        <p:txBody>
          <a:bodyPr>
            <a:normAutofit/>
          </a:bodyPr>
          <a:lstStyle/>
          <a:p>
            <a:pPr lvl="0" algn="ctr"/>
            <a:r>
              <a:rPr lang="fr-FR" dirty="0">
                <a:solidFill>
                  <a:schemeClr val="bg1"/>
                </a:solidFill>
                <a:latin typeface="+mj-lt"/>
                <a:ea typeface="Titillium Web"/>
                <a:cs typeface="Titillium Web"/>
                <a:sym typeface="Titillium Web"/>
              </a:rPr>
              <a:t>RAPPORT D'ANALYSE DES DONNEES DE </a:t>
            </a:r>
            <a:r>
              <a:rPr lang="fr-FR" dirty="0">
                <a:solidFill>
                  <a:schemeClr val="bg1"/>
                </a:solidFill>
                <a:latin typeface="+mj-lt"/>
                <a:ea typeface="Titillium Web"/>
              </a:rPr>
              <a:t>PRIMERO </a:t>
            </a:r>
            <a:r>
              <a:rPr lang="fr-FR" dirty="0" smtClean="0">
                <a:solidFill>
                  <a:schemeClr val="bg1"/>
                </a:solidFill>
                <a:latin typeface="+mj-lt"/>
                <a:ea typeface="Titillium Web"/>
              </a:rPr>
              <a:t>BANK</a:t>
            </a:r>
            <a:endParaRPr lang="fr-FR" dirty="0">
              <a:latin typeface="+mj-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graphicFrame>
        <p:nvGraphicFramePr>
          <p:cNvPr id="8" name="Graphique 7" descr="La majorité des clients actuels ont un crédit renouvelé d'un montant de 1256 enmoyenne pour une durée d'engagement de 36 mois.&#10;Par contre, la majorité des client perdus ont un crédit renouvelé d'un montant de 679 enn moyenne pourla même durée d'engagement.&#10;" title="Analyse du crédit renouvelé chez les clients actuels et perdus"/>
          <p:cNvGraphicFramePr>
            <a:graphicFrameLocks/>
          </p:cNvGraphicFramePr>
          <p:nvPr>
            <p:extLst>
              <p:ext uri="{D42A27DB-BD31-4B8C-83A1-F6EECF244321}">
                <p14:modId xmlns:p14="http://schemas.microsoft.com/office/powerpoint/2010/main" val="2382910035"/>
              </p:ext>
            </p:extLst>
          </p:nvPr>
        </p:nvGraphicFramePr>
        <p:xfrm>
          <a:off x="1542085" y="1813152"/>
          <a:ext cx="6170364" cy="3123454"/>
        </p:xfrm>
        <a:graphic>
          <a:graphicData uri="http://schemas.openxmlformats.org/drawingml/2006/chart">
            <c:chart xmlns:c="http://schemas.openxmlformats.org/drawingml/2006/chart" xmlns:r="http://schemas.openxmlformats.org/officeDocument/2006/relationships" r:id="rId3"/>
          </a:graphicData>
        </a:graphic>
      </p:graphicFrame>
      <p:sp>
        <p:nvSpPr>
          <p:cNvPr id="2" name="Rectangle 1"/>
          <p:cNvSpPr/>
          <p:nvPr/>
        </p:nvSpPr>
        <p:spPr>
          <a:xfrm>
            <a:off x="1495683" y="1385553"/>
            <a:ext cx="6216766" cy="338554"/>
          </a:xfrm>
          <a:prstGeom prst="rect">
            <a:avLst/>
          </a:prstGeom>
        </p:spPr>
        <p:txBody>
          <a:bodyPr wrap="none">
            <a:spAutoFit/>
          </a:bodyPr>
          <a:lstStyle/>
          <a:p>
            <a:pPr algn="ctr"/>
            <a:r>
              <a:rPr lang="fr-FR" sz="1600" b="1" dirty="0" smtClean="0">
                <a:solidFill>
                  <a:srgbClr val="0070C0"/>
                </a:solidFill>
                <a:latin typeface="Maven Pro" panose="020B0604020202020204" charset="0"/>
              </a:rPr>
              <a:t>Analyse du crédit </a:t>
            </a:r>
            <a:r>
              <a:rPr lang="fr-FR" sz="1600" b="1" dirty="0">
                <a:solidFill>
                  <a:srgbClr val="0070C0"/>
                </a:solidFill>
                <a:latin typeface="Maven Pro" panose="020B0604020202020204" charset="0"/>
              </a:rPr>
              <a:t>renouvelé chez les clients actuels et perdus</a:t>
            </a:r>
          </a:p>
        </p:txBody>
      </p:sp>
      <p:sp>
        <p:nvSpPr>
          <p:cNvPr id="299" name="Google Shape;299;p4"/>
          <p:cNvSpPr txBox="1">
            <a:spLocks noGrp="1"/>
          </p:cNvSpPr>
          <p:nvPr>
            <p:ph type="title"/>
          </p:nvPr>
        </p:nvSpPr>
        <p:spPr>
          <a:xfrm>
            <a:off x="1260938" y="614868"/>
            <a:ext cx="7030500" cy="615863"/>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41414"/>
              <a:buNone/>
            </a:pPr>
            <a:r>
              <a:rPr lang="fr-FR" sz="2200" dirty="0">
                <a:latin typeface="+mj-lt"/>
              </a:rPr>
              <a:t>Crédit renouvelé chez les clients actuels et perdus</a:t>
            </a:r>
            <a:r>
              <a:rPr lang="fr-FR" dirty="0">
                <a:latin typeface="+mj-lt"/>
              </a:rPr>
              <a:t/>
            </a:r>
            <a:br>
              <a:rPr lang="fr-FR" dirty="0">
                <a:latin typeface="+mj-lt"/>
              </a:rPr>
            </a:br>
            <a:r>
              <a:rPr lang="fr-FR" sz="2000" b="0" dirty="0">
                <a:latin typeface="+mj-lt"/>
              </a:rPr>
              <a:t>L’analyse des données – habitude </a:t>
            </a:r>
            <a:r>
              <a:rPr lang="fr-FR" sz="2000" b="0" dirty="0" smtClean="0">
                <a:latin typeface="+mj-lt"/>
              </a:rPr>
              <a:t>d’utilisation</a:t>
            </a:r>
            <a:endParaRPr b="0" dirty="0">
              <a:latin typeface="+mj-lt"/>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graphicFrame>
        <p:nvGraphicFramePr>
          <p:cNvPr id="2" name="Diagramme 1" title="Les critères des clients à risque de quitter la banque "/>
          <p:cNvGraphicFramePr>
            <a:graphicFrameLocks/>
          </p:cNvGraphicFramePr>
          <p:nvPr>
            <p:extLst>
              <p:ext uri="{D42A27DB-BD31-4B8C-83A1-F6EECF244321}">
                <p14:modId xmlns:p14="http://schemas.microsoft.com/office/powerpoint/2010/main" val="3591453503"/>
              </p:ext>
            </p:extLst>
          </p:nvPr>
        </p:nvGraphicFramePr>
        <p:xfrm>
          <a:off x="605928" y="1949986"/>
          <a:ext cx="7579604" cy="3029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Google Shape;307;p5"/>
          <p:cNvSpPr txBox="1">
            <a:spLocks/>
          </p:cNvSpPr>
          <p:nvPr/>
        </p:nvSpPr>
        <p:spPr>
          <a:xfrm>
            <a:off x="817221" y="1410159"/>
            <a:ext cx="6178489" cy="468220"/>
          </a:xfrm>
          <a:prstGeom prst="rect">
            <a:avLst/>
          </a:prstGeom>
          <a:noFill/>
          <a:ln>
            <a:noFill/>
          </a:ln>
        </p:spPr>
        <p:txBody>
          <a:bodyPr spcFirstLastPara="1" wrap="square" lIns="91425" tIns="91425" rIns="91425" bIns="91425" anchor="t" anchorCtr="0">
            <a:normAutofit fontScale="975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pPr algn="ctr">
              <a:buSzPct val="111111"/>
            </a:pPr>
            <a:r>
              <a:rPr lang="fr-FR" sz="1600" dirty="0">
                <a:solidFill>
                  <a:srgbClr val="0070C0"/>
                </a:solidFill>
              </a:rPr>
              <a:t>L</a:t>
            </a:r>
            <a:r>
              <a:rPr lang="fr-FR" sz="1600" dirty="0" smtClean="0">
                <a:solidFill>
                  <a:srgbClr val="0070C0"/>
                </a:solidFill>
              </a:rPr>
              <a:t>es critères des clients à risque de quitter la banque </a:t>
            </a:r>
            <a:endParaRPr lang="fr-FR" sz="1600" dirty="0">
              <a:solidFill>
                <a:srgbClr val="0070C0"/>
              </a:solidFill>
            </a:endParaRPr>
          </a:p>
        </p:txBody>
      </p:sp>
      <p:sp>
        <p:nvSpPr>
          <p:cNvPr id="307" name="Google Shape;307;p5"/>
          <p:cNvSpPr txBox="1">
            <a:spLocks noGrp="1"/>
          </p:cNvSpPr>
          <p:nvPr>
            <p:ph type="title"/>
          </p:nvPr>
        </p:nvSpPr>
        <p:spPr>
          <a:xfrm>
            <a:off x="1282952" y="718575"/>
            <a:ext cx="7030500" cy="635314"/>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SzPct val="111111"/>
              <a:buNone/>
            </a:pPr>
            <a:r>
              <a:rPr lang="fr-FR" sz="2000" dirty="0">
                <a:latin typeface="+mj-lt"/>
              </a:rPr>
              <a:t>Calcul des clients à risques</a:t>
            </a:r>
            <a:br>
              <a:rPr lang="fr-FR" sz="2000" dirty="0">
                <a:latin typeface="+mj-lt"/>
              </a:rPr>
            </a:br>
            <a:r>
              <a:rPr lang="fr-FR" sz="2000" b="0" dirty="0">
                <a:latin typeface="+mj-lt"/>
              </a:rPr>
              <a:t>L’analyse des données</a:t>
            </a:r>
            <a:r>
              <a:rPr lang="fr-FR" sz="2000" dirty="0">
                <a:latin typeface="+mj-lt"/>
              </a:rPr>
              <a:t/>
            </a:r>
            <a:br>
              <a:rPr lang="fr-FR" sz="2000" dirty="0">
                <a:latin typeface="+mj-lt"/>
              </a:rPr>
            </a:br>
            <a:endParaRPr sz="2000" b="0" dirty="0">
              <a:latin typeface="+mj-l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6"/>
          <p:cNvSpPr txBox="1">
            <a:spLocks noGrp="1"/>
          </p:cNvSpPr>
          <p:nvPr>
            <p:ph type="title"/>
          </p:nvPr>
        </p:nvSpPr>
        <p:spPr/>
        <p:txBody>
          <a:bodyPr/>
          <a:lstStyle/>
          <a:p>
            <a:pPr lvl="0"/>
            <a:r>
              <a:rPr lang="fr-FR" dirty="0" smtClean="0"/>
              <a:t>Bilan et recommandations</a:t>
            </a:r>
            <a:endParaRPr lang="fr-FR" dirty="0"/>
          </a:p>
        </p:txBody>
      </p:sp>
      <p:sp>
        <p:nvSpPr>
          <p:cNvPr id="4" name="Espace réservé du texte 3"/>
          <p:cNvSpPr>
            <a:spLocks noGrp="1"/>
          </p:cNvSpPr>
          <p:nvPr>
            <p:ph type="body" idx="1"/>
          </p:nvPr>
        </p:nvSpPr>
        <p:spPr>
          <a:xfrm>
            <a:off x="295422" y="1399207"/>
            <a:ext cx="8651631" cy="3552620"/>
          </a:xfrm>
        </p:spPr>
        <p:txBody>
          <a:bodyPr>
            <a:noAutofit/>
          </a:bodyPr>
          <a:lstStyle/>
          <a:p>
            <a:pPr marL="146050" indent="0">
              <a:buNone/>
            </a:pPr>
            <a:r>
              <a:rPr lang="fr-FR" sz="1400" dirty="0" smtClean="0">
                <a:latin typeface="+mj-lt"/>
              </a:rPr>
              <a:t>Après avoir identifier le profil type des clients qui quittent la banque ainsi que leurs habitudes d'utilisation, nous remarquons que la majorité des clients perdus sont mariés, ils ont une carte bleu qu'ils n'utilisent pas trop, avec un montant d'environ de 600€ de crédit renouvelé sur une durée de 36 mois en moyenne.</a:t>
            </a:r>
          </a:p>
          <a:p>
            <a:pPr marL="146050" indent="0">
              <a:buNone/>
            </a:pPr>
            <a:endParaRPr lang="fr-FR" sz="1400" dirty="0" smtClean="0">
              <a:latin typeface="+mj-lt"/>
            </a:endParaRPr>
          </a:p>
          <a:p>
            <a:pPr marL="146050" indent="0">
              <a:buNone/>
            </a:pPr>
            <a:endParaRPr lang="fr-FR" sz="1400" dirty="0" smtClean="0">
              <a:latin typeface="+mj-lt"/>
            </a:endParaRPr>
          </a:p>
          <a:p>
            <a:pPr marL="146050" indent="0">
              <a:buNone/>
            </a:pPr>
            <a:r>
              <a:rPr lang="fr-FR" sz="1400" dirty="0" smtClean="0">
                <a:latin typeface="+mj-lt"/>
              </a:rPr>
              <a:t>Pour éviter ces vagues de départ, </a:t>
            </a:r>
            <a:r>
              <a:rPr lang="fr-FR" sz="1400" b="1" dirty="0" smtClean="0">
                <a:latin typeface="+mj-lt"/>
              </a:rPr>
              <a:t>nous recommandons</a:t>
            </a:r>
            <a:r>
              <a:rPr lang="fr-FR" sz="1400" dirty="0">
                <a:latin typeface="+mj-lt"/>
              </a:rPr>
              <a:t> </a:t>
            </a:r>
            <a:r>
              <a:rPr lang="fr-FR" sz="1400" b="1" dirty="0" smtClean="0">
                <a:latin typeface="+mj-lt"/>
              </a:rPr>
              <a:t>de</a:t>
            </a:r>
            <a:r>
              <a:rPr lang="fr-FR" sz="1400" dirty="0" smtClean="0">
                <a:latin typeface="+mj-lt"/>
              </a:rPr>
              <a:t>:</a:t>
            </a:r>
          </a:p>
          <a:p>
            <a:pPr marL="146050" indent="0">
              <a:buNone/>
            </a:pPr>
            <a:endParaRPr lang="fr-FR" sz="1400" dirty="0" smtClean="0">
              <a:latin typeface="+mj-lt"/>
            </a:endParaRPr>
          </a:p>
          <a:p>
            <a:r>
              <a:rPr lang="fr-FR" sz="1400" dirty="0">
                <a:latin typeface="+mj-lt"/>
              </a:rPr>
              <a:t>Proposer un upgrade vers des cartes plus avantageuses avec des bénéfices </a:t>
            </a:r>
            <a:r>
              <a:rPr lang="fr-FR" sz="1400" dirty="0" smtClean="0">
                <a:latin typeface="+mj-lt"/>
              </a:rPr>
              <a:t>clairs;</a:t>
            </a:r>
            <a:endParaRPr lang="fr-FR" sz="1400" dirty="0">
              <a:latin typeface="+mj-lt"/>
            </a:endParaRPr>
          </a:p>
          <a:p>
            <a:r>
              <a:rPr lang="fr-FR" sz="1400" dirty="0">
                <a:latin typeface="+mj-lt"/>
              </a:rPr>
              <a:t>Mettre en avant les avantages concrets de l'utilisation régulière de </a:t>
            </a:r>
            <a:r>
              <a:rPr lang="fr-FR" sz="1400" dirty="0" smtClean="0">
                <a:latin typeface="+mj-lt"/>
              </a:rPr>
              <a:t>la carte actuelle des clients;</a:t>
            </a:r>
            <a:endParaRPr lang="fr-FR" sz="1400" dirty="0">
              <a:latin typeface="+mj-lt"/>
            </a:endParaRPr>
          </a:p>
          <a:p>
            <a:r>
              <a:rPr lang="fr-FR" sz="1400" dirty="0" smtClean="0">
                <a:latin typeface="+mj-lt"/>
              </a:rPr>
              <a:t>Augmenter le montant de crédit  renouvelé, et offrir </a:t>
            </a:r>
            <a:r>
              <a:rPr lang="fr-FR" sz="1400" dirty="0">
                <a:latin typeface="+mj-lt"/>
              </a:rPr>
              <a:t>des solutions de financement flexibles et mieux adaptées aux </a:t>
            </a:r>
            <a:r>
              <a:rPr lang="fr-FR" sz="1400" dirty="0" smtClean="0">
                <a:latin typeface="+mj-lt"/>
              </a:rPr>
              <a:t>besoins </a:t>
            </a:r>
            <a:r>
              <a:rPr lang="fr-FR" sz="1400" dirty="0">
                <a:latin typeface="+mj-lt"/>
              </a:rPr>
              <a:t>(taux préférentiels, mensualités adaptées</a:t>
            </a:r>
            <a:r>
              <a:rPr lang="fr-FR" sz="1400" dirty="0" smtClean="0">
                <a:latin typeface="+mj-lt"/>
              </a:rPr>
              <a:t>);</a:t>
            </a:r>
          </a:p>
          <a:p>
            <a:r>
              <a:rPr lang="fr-FR" sz="1400" dirty="0" smtClean="0">
                <a:latin typeface="+mj-lt"/>
              </a:rPr>
              <a:t>Proposer aux clients une réduction de tarifs de services de banque s'ils parrainent leurs conjoint(e)s ;</a:t>
            </a:r>
          </a:p>
          <a:p>
            <a:r>
              <a:rPr lang="fr-FR" sz="1400" dirty="0">
                <a:latin typeface="+mj-lt"/>
              </a:rPr>
              <a:t>Réduire l’inactivité  </a:t>
            </a:r>
            <a:r>
              <a:rPr lang="fr-FR" sz="1400" dirty="0" smtClean="0">
                <a:latin typeface="+mj-lt"/>
              </a:rPr>
              <a:t>en relançant les </a:t>
            </a:r>
            <a:r>
              <a:rPr lang="fr-FR" sz="1400" dirty="0">
                <a:latin typeface="+mj-lt"/>
              </a:rPr>
              <a:t>clients inactifs via des campagnes proactives (emails, appels personnalisés).</a:t>
            </a:r>
          </a:p>
          <a:p>
            <a:endParaRPr lang="fr-FR" sz="1400" dirty="0">
              <a:latin typeface="+mj-l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2600" dirty="0" smtClean="0">
                <a:latin typeface="+mj-lt"/>
              </a:rPr>
              <a:t>Plan d'action pour rétention des clients</a:t>
            </a:r>
            <a:endParaRPr lang="fr-FR" sz="2600" dirty="0">
              <a:latin typeface="+mj-lt"/>
            </a:endParaRPr>
          </a:p>
        </p:txBody>
      </p:sp>
      <p:graphicFrame>
        <p:nvGraphicFramePr>
          <p:cNvPr id="4" name="Tableau 3" descr="Tableau synthétique de rétention de clients&#10;" title="Tableau synthétique de rétention de clients"/>
          <p:cNvGraphicFramePr>
            <a:graphicFrameLocks noGrp="1"/>
          </p:cNvGraphicFramePr>
          <p:nvPr>
            <p:extLst>
              <p:ext uri="{D42A27DB-BD31-4B8C-83A1-F6EECF244321}">
                <p14:modId xmlns:p14="http://schemas.microsoft.com/office/powerpoint/2010/main" val="2037088232"/>
              </p:ext>
            </p:extLst>
          </p:nvPr>
        </p:nvGraphicFramePr>
        <p:xfrm>
          <a:off x="794658" y="1785256"/>
          <a:ext cx="7630885" cy="2554749"/>
        </p:xfrm>
        <a:graphic>
          <a:graphicData uri="http://schemas.openxmlformats.org/drawingml/2006/table">
            <a:tbl>
              <a:tblPr firstRow="1">
                <a:tableStyleId>{8799B23B-EC83-4686-B30A-512413B5E67A}</a:tableStyleId>
              </a:tblPr>
              <a:tblGrid>
                <a:gridCol w="2316519"/>
                <a:gridCol w="2657183"/>
                <a:gridCol w="2657183"/>
              </a:tblGrid>
              <a:tr h="478248">
                <a:tc>
                  <a:txBody>
                    <a:bodyPr/>
                    <a:lstStyle/>
                    <a:p>
                      <a:pPr algn="ctr" fontAlgn="t"/>
                      <a:r>
                        <a:rPr lang="fr-FR" sz="1200" u="none" strike="noStrike" dirty="0">
                          <a:solidFill>
                            <a:srgbClr val="000000"/>
                          </a:solidFill>
                          <a:effectLst/>
                        </a:rPr>
                        <a:t>Problème</a:t>
                      </a:r>
                      <a:endParaRPr lang="fr-FR" sz="1200" b="1" i="0" u="none" strike="noStrike" dirty="0">
                        <a:solidFill>
                          <a:srgbClr val="000000"/>
                        </a:solidFill>
                        <a:effectLst/>
                        <a:latin typeface="Arial"/>
                      </a:endParaRPr>
                    </a:p>
                  </a:txBody>
                  <a:tcPr marL="8152" marR="8152" marT="8152" marB="0"/>
                </a:tc>
                <a:tc>
                  <a:txBody>
                    <a:bodyPr/>
                    <a:lstStyle/>
                    <a:p>
                      <a:pPr algn="ctr" fontAlgn="t"/>
                      <a:r>
                        <a:rPr lang="fr-FR" sz="1200" u="none" strike="noStrike">
                          <a:solidFill>
                            <a:srgbClr val="000000"/>
                          </a:solidFill>
                          <a:effectLst/>
                        </a:rPr>
                        <a:t>Actions</a:t>
                      </a:r>
                      <a:endParaRPr lang="fr-FR" sz="1200" b="1" i="0" u="none" strike="noStrike">
                        <a:solidFill>
                          <a:srgbClr val="000000"/>
                        </a:solidFill>
                        <a:effectLst/>
                        <a:latin typeface="Arial"/>
                      </a:endParaRPr>
                    </a:p>
                  </a:txBody>
                  <a:tcPr marL="8152" marR="8152" marT="8152" marB="0"/>
                </a:tc>
                <a:tc>
                  <a:txBody>
                    <a:bodyPr/>
                    <a:lstStyle/>
                    <a:p>
                      <a:pPr algn="ctr" fontAlgn="t"/>
                      <a:r>
                        <a:rPr lang="fr-FR" sz="1200" u="none" strike="noStrike" dirty="0">
                          <a:solidFill>
                            <a:srgbClr val="000000"/>
                          </a:solidFill>
                          <a:effectLst/>
                        </a:rPr>
                        <a:t>Impact Attendu</a:t>
                      </a:r>
                      <a:endParaRPr lang="fr-FR" sz="1200" b="1" i="0" u="none" strike="noStrike" dirty="0">
                        <a:solidFill>
                          <a:srgbClr val="000000"/>
                        </a:solidFill>
                        <a:effectLst/>
                        <a:latin typeface="Arial"/>
                      </a:endParaRPr>
                    </a:p>
                  </a:txBody>
                  <a:tcPr marL="8152" marR="8152" marT="8152" marB="0"/>
                </a:tc>
              </a:tr>
              <a:tr h="436153">
                <a:tc>
                  <a:txBody>
                    <a:bodyPr/>
                    <a:lstStyle/>
                    <a:p>
                      <a:pPr algn="l" fontAlgn="b"/>
                      <a:r>
                        <a:rPr lang="fr-FR" sz="1050" u="none" strike="noStrike" dirty="0">
                          <a:solidFill>
                            <a:srgbClr val="000000"/>
                          </a:solidFill>
                          <a:effectLst/>
                        </a:rPr>
                        <a:t>Faible fidélité des clients mariés avec revenus moyens</a:t>
                      </a:r>
                      <a:endParaRPr lang="fr-FR" sz="1050" b="0" i="0" u="none" strike="noStrike" dirty="0">
                        <a:solidFill>
                          <a:srgbClr val="000000"/>
                        </a:solidFill>
                        <a:effectLst/>
                        <a:latin typeface="Arial"/>
                      </a:endParaRPr>
                    </a:p>
                  </a:txBody>
                  <a:tcPr marL="8152" marR="8152" marT="8152" marB="0" anchor="b"/>
                </a:tc>
                <a:tc>
                  <a:txBody>
                    <a:bodyPr/>
                    <a:lstStyle/>
                    <a:p>
                      <a:pPr algn="l" fontAlgn="b"/>
                      <a:r>
                        <a:rPr lang="fr-FR" sz="1050" u="none" strike="noStrike" dirty="0">
                          <a:solidFill>
                            <a:srgbClr val="000000"/>
                          </a:solidFill>
                          <a:effectLst/>
                        </a:rPr>
                        <a:t>Programme de fidélisation personnalisé, événements exclusifs</a:t>
                      </a:r>
                      <a:endParaRPr lang="fr-FR" sz="1050" b="0" i="0" u="none" strike="noStrike" dirty="0">
                        <a:solidFill>
                          <a:srgbClr val="000000"/>
                        </a:solidFill>
                        <a:effectLst/>
                        <a:latin typeface="Arial"/>
                      </a:endParaRPr>
                    </a:p>
                  </a:txBody>
                  <a:tcPr marL="8152" marR="8152" marT="8152" marB="0" anchor="b"/>
                </a:tc>
                <a:tc>
                  <a:txBody>
                    <a:bodyPr/>
                    <a:lstStyle/>
                    <a:p>
                      <a:pPr algn="l" fontAlgn="b"/>
                      <a:r>
                        <a:rPr lang="fr-FR" sz="1050" u="none" strike="noStrike">
                          <a:solidFill>
                            <a:srgbClr val="000000"/>
                          </a:solidFill>
                          <a:effectLst/>
                        </a:rPr>
                        <a:t>Augmentation du sentiment d’appartenance</a:t>
                      </a:r>
                      <a:endParaRPr lang="fr-FR" sz="1050" b="0" i="0" u="none" strike="noStrike">
                        <a:solidFill>
                          <a:srgbClr val="000000"/>
                        </a:solidFill>
                        <a:effectLst/>
                        <a:latin typeface="Arial"/>
                      </a:endParaRPr>
                    </a:p>
                  </a:txBody>
                  <a:tcPr marL="8152" marR="8152" marT="8152" marB="0" anchor="b"/>
                </a:tc>
              </a:tr>
              <a:tr h="522187">
                <a:tc>
                  <a:txBody>
                    <a:bodyPr/>
                    <a:lstStyle/>
                    <a:p>
                      <a:pPr algn="l" fontAlgn="b"/>
                      <a:r>
                        <a:rPr lang="fr-FR" sz="1050" u="none" strike="noStrike" dirty="0">
                          <a:solidFill>
                            <a:srgbClr val="000000"/>
                          </a:solidFill>
                          <a:effectLst/>
                        </a:rPr>
                        <a:t>≥3 mois d’inactivité observés</a:t>
                      </a:r>
                      <a:endParaRPr lang="fr-FR" sz="1050" b="0" i="0" u="none" strike="noStrike" dirty="0">
                        <a:solidFill>
                          <a:srgbClr val="000000"/>
                        </a:solidFill>
                        <a:effectLst/>
                        <a:latin typeface="Arial"/>
                      </a:endParaRPr>
                    </a:p>
                  </a:txBody>
                  <a:tcPr marL="8152" marR="8152" marT="8152" marB="0" anchor="b"/>
                </a:tc>
                <a:tc>
                  <a:txBody>
                    <a:bodyPr/>
                    <a:lstStyle/>
                    <a:p>
                      <a:pPr algn="l" fontAlgn="b"/>
                      <a:r>
                        <a:rPr lang="fr-FR" sz="1050" u="none" strike="noStrike" dirty="0">
                          <a:solidFill>
                            <a:srgbClr val="000000"/>
                          </a:solidFill>
                          <a:effectLst/>
                        </a:rPr>
                        <a:t>Relances automatisées, offres promotionnelles pour reprise</a:t>
                      </a:r>
                      <a:endParaRPr lang="fr-FR" sz="1050" b="0" i="0" u="none" strike="noStrike" dirty="0">
                        <a:solidFill>
                          <a:srgbClr val="000000"/>
                        </a:solidFill>
                        <a:effectLst/>
                        <a:latin typeface="Arial"/>
                      </a:endParaRPr>
                    </a:p>
                  </a:txBody>
                  <a:tcPr marL="8152" marR="8152" marT="8152" marB="0" anchor="b"/>
                </a:tc>
                <a:tc>
                  <a:txBody>
                    <a:bodyPr/>
                    <a:lstStyle/>
                    <a:p>
                      <a:pPr algn="l" fontAlgn="b"/>
                      <a:r>
                        <a:rPr lang="fr-FR" sz="1050" u="none" strike="noStrike">
                          <a:solidFill>
                            <a:srgbClr val="000000"/>
                          </a:solidFill>
                          <a:effectLst/>
                        </a:rPr>
                        <a:t>Réactivation des comptes dormants, hausse des transactions</a:t>
                      </a:r>
                      <a:endParaRPr lang="fr-FR" sz="1050" b="0" i="0" u="none" strike="noStrike">
                        <a:solidFill>
                          <a:srgbClr val="000000"/>
                        </a:solidFill>
                        <a:effectLst/>
                        <a:latin typeface="Arial"/>
                      </a:endParaRPr>
                    </a:p>
                  </a:txBody>
                  <a:tcPr marL="8152" marR="8152" marT="8152" marB="0" anchor="b"/>
                </a:tc>
              </a:tr>
              <a:tr h="566725">
                <a:tc>
                  <a:txBody>
                    <a:bodyPr/>
                    <a:lstStyle/>
                    <a:p>
                      <a:pPr algn="l" fontAlgn="b"/>
                      <a:r>
                        <a:rPr lang="fr-FR" sz="1050" u="none" strike="noStrike">
                          <a:solidFill>
                            <a:srgbClr val="000000"/>
                          </a:solidFill>
                          <a:effectLst/>
                        </a:rPr>
                        <a:t>Carte Blue peu utilisée (≤0,17)</a:t>
                      </a:r>
                      <a:endParaRPr lang="fr-FR" sz="1050" b="0" i="0" u="none" strike="noStrike">
                        <a:solidFill>
                          <a:srgbClr val="000000"/>
                        </a:solidFill>
                        <a:effectLst/>
                        <a:latin typeface="Arial"/>
                      </a:endParaRPr>
                    </a:p>
                  </a:txBody>
                  <a:tcPr marL="8152" marR="8152" marT="8152" marB="0" anchor="b"/>
                </a:tc>
                <a:tc>
                  <a:txBody>
                    <a:bodyPr/>
                    <a:lstStyle/>
                    <a:p>
                      <a:pPr algn="l" fontAlgn="b"/>
                      <a:r>
                        <a:rPr lang="fr-FR" sz="1050" u="none" strike="noStrike" dirty="0">
                          <a:solidFill>
                            <a:srgbClr val="000000"/>
                          </a:solidFill>
                          <a:effectLst/>
                        </a:rPr>
                        <a:t>Proposer cartes plus avantageuses, réductions ciblées</a:t>
                      </a:r>
                      <a:endParaRPr lang="fr-FR" sz="1050" b="0" i="0" u="none" strike="noStrike" dirty="0">
                        <a:solidFill>
                          <a:srgbClr val="000000"/>
                        </a:solidFill>
                        <a:effectLst/>
                        <a:latin typeface="Arial"/>
                      </a:endParaRPr>
                    </a:p>
                  </a:txBody>
                  <a:tcPr marL="8152" marR="8152" marT="8152" marB="0" anchor="b"/>
                </a:tc>
                <a:tc>
                  <a:txBody>
                    <a:bodyPr/>
                    <a:lstStyle/>
                    <a:p>
                      <a:pPr algn="l" fontAlgn="b"/>
                      <a:r>
                        <a:rPr lang="fr-FR" sz="1050" u="none" strike="noStrike">
                          <a:solidFill>
                            <a:srgbClr val="000000"/>
                          </a:solidFill>
                          <a:effectLst/>
                        </a:rPr>
                        <a:t>Augmentation des paiements par carte, revenus accrus</a:t>
                      </a:r>
                      <a:endParaRPr lang="fr-FR" sz="1050" b="0" i="0" u="none" strike="noStrike">
                        <a:solidFill>
                          <a:srgbClr val="000000"/>
                        </a:solidFill>
                        <a:effectLst/>
                        <a:latin typeface="Arial"/>
                      </a:endParaRPr>
                    </a:p>
                  </a:txBody>
                  <a:tcPr marL="8152" marR="8152" marT="8152" marB="0" anchor="b"/>
                </a:tc>
              </a:tr>
              <a:tr h="551436">
                <a:tc>
                  <a:txBody>
                    <a:bodyPr/>
                    <a:lstStyle/>
                    <a:p>
                      <a:pPr algn="l" fontAlgn="b"/>
                      <a:r>
                        <a:rPr lang="fr-FR" sz="1050" u="none" strike="noStrike" dirty="0">
                          <a:solidFill>
                            <a:srgbClr val="000000"/>
                          </a:solidFill>
                          <a:effectLst/>
                        </a:rPr>
                        <a:t>Crédit renouvelé ≤1256 (peu utilisé)</a:t>
                      </a:r>
                      <a:endParaRPr lang="fr-FR" sz="1050" b="0" i="0" u="none" strike="noStrike" dirty="0">
                        <a:solidFill>
                          <a:srgbClr val="000000"/>
                        </a:solidFill>
                        <a:effectLst/>
                        <a:latin typeface="Arial"/>
                      </a:endParaRPr>
                    </a:p>
                  </a:txBody>
                  <a:tcPr marL="8152" marR="8152" marT="8152" marB="0" anchor="b"/>
                </a:tc>
                <a:tc>
                  <a:txBody>
                    <a:bodyPr/>
                    <a:lstStyle/>
                    <a:p>
                      <a:pPr algn="l" fontAlgn="b"/>
                      <a:r>
                        <a:rPr lang="fr-FR" sz="1050" u="none" strike="noStrike">
                          <a:solidFill>
                            <a:srgbClr val="000000"/>
                          </a:solidFill>
                          <a:effectLst/>
                        </a:rPr>
                        <a:t>Offres de financement attractives, conseils personnalisés</a:t>
                      </a:r>
                      <a:endParaRPr lang="fr-FR" sz="1050" b="0" i="0" u="none" strike="noStrike">
                        <a:solidFill>
                          <a:srgbClr val="000000"/>
                        </a:solidFill>
                        <a:effectLst/>
                        <a:latin typeface="Arial"/>
                      </a:endParaRPr>
                    </a:p>
                  </a:txBody>
                  <a:tcPr marL="8152" marR="8152" marT="8152" marB="0" anchor="b"/>
                </a:tc>
                <a:tc>
                  <a:txBody>
                    <a:bodyPr/>
                    <a:lstStyle/>
                    <a:p>
                      <a:pPr algn="l" fontAlgn="b"/>
                      <a:r>
                        <a:rPr lang="fr-FR" sz="1050" u="none" strike="noStrike" dirty="0">
                          <a:solidFill>
                            <a:srgbClr val="000000"/>
                          </a:solidFill>
                          <a:effectLst/>
                        </a:rPr>
                        <a:t>Valorisation du produit crédit, augmentation du CA</a:t>
                      </a:r>
                      <a:endParaRPr lang="fr-FR" sz="1050" b="0" i="0" u="none" strike="noStrike" dirty="0">
                        <a:solidFill>
                          <a:srgbClr val="000000"/>
                        </a:solidFill>
                        <a:effectLst/>
                        <a:latin typeface="Arial"/>
                      </a:endParaRPr>
                    </a:p>
                  </a:txBody>
                  <a:tcPr marL="8152" marR="8152" marT="8152" marB="0" anchor="b"/>
                </a:tc>
              </a:tr>
            </a:tbl>
          </a:graphicData>
        </a:graphic>
      </p:graphicFrame>
      <p:sp>
        <p:nvSpPr>
          <p:cNvPr id="5" name="Titre 1"/>
          <p:cNvSpPr txBox="1">
            <a:spLocks/>
          </p:cNvSpPr>
          <p:nvPr/>
        </p:nvSpPr>
        <p:spPr>
          <a:xfrm>
            <a:off x="2239970" y="1289038"/>
            <a:ext cx="4356772" cy="383464"/>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r>
              <a:rPr lang="fr-FR" sz="1600" dirty="0" smtClean="0">
                <a:latin typeface="+mj-lt"/>
              </a:rPr>
              <a:t>Tableau synthétique de rétention de clients</a:t>
            </a:r>
            <a:endParaRPr lang="fr-FR" sz="1600" dirty="0">
              <a:latin typeface="+mj-lt"/>
            </a:endParaRPr>
          </a:p>
        </p:txBody>
      </p:sp>
    </p:spTree>
    <p:extLst>
      <p:ext uri="{BB962C8B-B14F-4D97-AF65-F5344CB8AC3E}">
        <p14:creationId xmlns:p14="http://schemas.microsoft.com/office/powerpoint/2010/main" val="7164385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2"/>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
          <p:cNvSpPr txBox="1">
            <a:spLocks noGrp="1"/>
          </p:cNvSpPr>
          <p:nvPr>
            <p:ph type="title"/>
          </p:nvPr>
        </p:nvSpPr>
        <p:spPr>
          <a:xfrm>
            <a:off x="1289733" y="725184"/>
            <a:ext cx="7030500" cy="597179"/>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fr-FR" sz="2400" dirty="0">
                <a:latin typeface="+mj-lt"/>
              </a:rPr>
              <a:t>Notre compréhension de vos enjeux</a:t>
            </a:r>
            <a:endParaRPr sz="2400" dirty="0">
              <a:latin typeface="+mj-lt"/>
            </a:endParaRPr>
          </a:p>
        </p:txBody>
      </p:sp>
      <p:sp>
        <p:nvSpPr>
          <p:cNvPr id="283" name="Google Shape;283;p2"/>
          <p:cNvSpPr txBox="1">
            <a:spLocks noGrp="1"/>
          </p:cNvSpPr>
          <p:nvPr>
            <p:ph type="body" idx="1"/>
          </p:nvPr>
        </p:nvSpPr>
        <p:spPr>
          <a:xfrm>
            <a:off x="267288" y="1379864"/>
            <a:ext cx="8581290" cy="3557896"/>
          </a:xfrm>
          <a:prstGeom prst="rect">
            <a:avLst/>
          </a:prstGeom>
          <a:noFill/>
          <a:ln>
            <a:noFill/>
          </a:ln>
        </p:spPr>
        <p:txBody>
          <a:bodyPr spcFirstLastPara="1" wrap="square" lIns="91425" tIns="91425" rIns="91425" bIns="91425" anchor="t" anchorCtr="0">
            <a:noAutofit/>
          </a:bodyPr>
          <a:lstStyle/>
          <a:p>
            <a:pPr marL="146050" indent="0">
              <a:buNone/>
            </a:pPr>
            <a:r>
              <a:rPr lang="fr-FR" dirty="0" smtClean="0">
                <a:latin typeface="+mj-lt"/>
              </a:rPr>
              <a:t>Primero </a:t>
            </a:r>
            <a:r>
              <a:rPr lang="fr-FR" dirty="0">
                <a:latin typeface="+mj-lt"/>
              </a:rPr>
              <a:t>Bank </a:t>
            </a:r>
            <a:r>
              <a:rPr lang="fr-FR" dirty="0" smtClean="0">
                <a:latin typeface="+mj-lt"/>
              </a:rPr>
              <a:t> est une banque 100% en ligne, présente sur le marché depuis cinq ans, fait appel à ESN DATA car </a:t>
            </a:r>
            <a:r>
              <a:rPr lang="fr-FR" dirty="0">
                <a:latin typeface="+mj-lt"/>
              </a:rPr>
              <a:t> </a:t>
            </a:r>
            <a:r>
              <a:rPr lang="fr-FR" dirty="0" smtClean="0">
                <a:latin typeface="+mj-lt"/>
              </a:rPr>
              <a:t>elle </a:t>
            </a:r>
            <a:r>
              <a:rPr lang="fr-FR" dirty="0">
                <a:latin typeface="+mj-lt"/>
              </a:rPr>
              <a:t>fait face à de nombreux départs de clients</a:t>
            </a:r>
            <a:r>
              <a:rPr lang="fr-FR" dirty="0" smtClean="0">
                <a:latin typeface="+mj-lt"/>
              </a:rPr>
              <a:t>.</a:t>
            </a:r>
          </a:p>
          <a:p>
            <a:pPr marL="146050" indent="0">
              <a:buNone/>
            </a:pPr>
            <a:endParaRPr lang="fr-FR" dirty="0" smtClean="0">
              <a:latin typeface="+mj-lt"/>
            </a:endParaRPr>
          </a:p>
          <a:p>
            <a:pPr>
              <a:buFont typeface="Wingdings" panose="05000000000000000000" pitchFamily="2" charset="2"/>
              <a:buChar char="Ø"/>
            </a:pPr>
            <a:r>
              <a:rPr lang="fr-FR" b="1" dirty="0" smtClean="0">
                <a:latin typeface="+mj-lt"/>
              </a:rPr>
              <a:t>Enjeux </a:t>
            </a:r>
            <a:r>
              <a:rPr lang="fr-FR" b="1" dirty="0">
                <a:latin typeface="+mj-lt"/>
              </a:rPr>
              <a:t>du client </a:t>
            </a:r>
            <a:r>
              <a:rPr lang="fr-FR" b="1" dirty="0" smtClean="0">
                <a:latin typeface="+mj-lt"/>
              </a:rPr>
              <a:t>:</a:t>
            </a:r>
          </a:p>
          <a:p>
            <a:pPr lvl="0">
              <a:buFont typeface="Wingdings" panose="05000000000000000000" pitchFamily="2" charset="2"/>
              <a:buChar char="v"/>
            </a:pPr>
            <a:r>
              <a:rPr lang="fr-FR" dirty="0" smtClean="0">
                <a:latin typeface="+mj-lt"/>
              </a:rPr>
              <a:t>Qui sont les clients qui quittent la banque? Quels profils types de clients?</a:t>
            </a:r>
          </a:p>
          <a:p>
            <a:pPr lvl="0">
              <a:buFont typeface="Wingdings" panose="05000000000000000000" pitchFamily="2" charset="2"/>
              <a:buChar char="v"/>
            </a:pPr>
            <a:r>
              <a:rPr lang="fr-FR" dirty="0" smtClean="0">
                <a:latin typeface="+mj-lt"/>
              </a:rPr>
              <a:t>Pourquoi quittent-ils la banque?</a:t>
            </a:r>
          </a:p>
          <a:p>
            <a:pPr lvl="0">
              <a:buFont typeface="Wingdings" panose="05000000000000000000" pitchFamily="2" charset="2"/>
              <a:buChar char="v"/>
            </a:pPr>
            <a:r>
              <a:rPr lang="fr-FR" dirty="0" smtClean="0">
                <a:latin typeface="+mj-lt"/>
              </a:rPr>
              <a:t>Quels sont les clients à risque de partir?</a:t>
            </a:r>
          </a:p>
          <a:p>
            <a:pPr lvl="0">
              <a:buFont typeface="Wingdings" panose="05000000000000000000" pitchFamily="2" charset="2"/>
              <a:buChar char="v"/>
            </a:pPr>
            <a:r>
              <a:rPr lang="fr-FR" dirty="0" smtClean="0">
                <a:latin typeface="+mj-lt"/>
              </a:rPr>
              <a:t>Comment éviter ces vagues de départ des clients?</a:t>
            </a:r>
          </a:p>
          <a:p>
            <a:pPr marL="146050" indent="0">
              <a:buNone/>
            </a:pPr>
            <a:endParaRPr lang="fr-FR" dirty="0" smtClean="0">
              <a:latin typeface="+mj-lt"/>
            </a:endParaRPr>
          </a:p>
          <a:p>
            <a:pPr>
              <a:buFont typeface="Wingdings" panose="05000000000000000000" pitchFamily="2" charset="2"/>
              <a:buChar char="Ø"/>
            </a:pPr>
            <a:r>
              <a:rPr lang="fr-FR" b="1" dirty="0" smtClean="0">
                <a:latin typeface="+mj-lt"/>
              </a:rPr>
              <a:t>Les </a:t>
            </a:r>
            <a:r>
              <a:rPr lang="fr-FR" b="1" dirty="0">
                <a:latin typeface="+mj-lt"/>
              </a:rPr>
              <a:t>objectifs de la présentation </a:t>
            </a:r>
            <a:r>
              <a:rPr lang="fr-FR" b="1" dirty="0" smtClean="0">
                <a:latin typeface="+mj-lt"/>
              </a:rPr>
              <a:t>:</a:t>
            </a:r>
          </a:p>
          <a:p>
            <a:pPr marL="146050" indent="0">
              <a:buNone/>
            </a:pPr>
            <a:r>
              <a:rPr lang="fr-FR" b="1" dirty="0" smtClean="0">
                <a:latin typeface="+mj-lt"/>
              </a:rPr>
              <a:t>Analyser les données de la banque et </a:t>
            </a:r>
            <a:r>
              <a:rPr lang="fr-FR" b="1" dirty="0">
                <a:latin typeface="+mj-lt"/>
              </a:rPr>
              <a:t>établir un plan d’action </a:t>
            </a:r>
            <a:r>
              <a:rPr lang="fr-FR" b="1" dirty="0" smtClean="0">
                <a:latin typeface="+mj-lt"/>
              </a:rPr>
              <a:t>dans l'objectif de :</a:t>
            </a:r>
          </a:p>
          <a:p>
            <a:pPr>
              <a:buFont typeface="Wingdings" panose="05000000000000000000" pitchFamily="2" charset="2"/>
              <a:buChar char="v"/>
            </a:pPr>
            <a:r>
              <a:rPr lang="fr-FR" dirty="0">
                <a:latin typeface="+mj-lt"/>
              </a:rPr>
              <a:t>C</a:t>
            </a:r>
            <a:r>
              <a:rPr lang="fr-FR" dirty="0" smtClean="0">
                <a:latin typeface="+mj-lt"/>
              </a:rPr>
              <a:t>omprendre</a:t>
            </a:r>
            <a:r>
              <a:rPr lang="fr-FR" dirty="0">
                <a:latin typeface="+mj-lt"/>
              </a:rPr>
              <a:t> le profil type des clients qui quittent la banque  </a:t>
            </a:r>
            <a:r>
              <a:rPr lang="fr-FR" dirty="0" smtClean="0">
                <a:latin typeface="+mj-lt"/>
              </a:rPr>
              <a:t>;</a:t>
            </a:r>
          </a:p>
          <a:p>
            <a:pPr>
              <a:buFont typeface="Wingdings" panose="05000000000000000000" pitchFamily="2" charset="2"/>
              <a:buChar char="v"/>
            </a:pPr>
            <a:r>
              <a:rPr lang="fr-FR" dirty="0">
                <a:latin typeface="+mj-lt"/>
              </a:rPr>
              <a:t>En déduire des pistes d’analyse sur les raisons pour lesquelles ils quittent la </a:t>
            </a:r>
            <a:r>
              <a:rPr lang="fr-FR" dirty="0" smtClean="0">
                <a:latin typeface="+mj-lt"/>
              </a:rPr>
              <a:t>banque;</a:t>
            </a:r>
            <a:endParaRPr lang="fr-FR" dirty="0">
              <a:latin typeface="+mj-lt"/>
            </a:endParaRPr>
          </a:p>
          <a:p>
            <a:pPr>
              <a:buFont typeface="Wingdings" panose="05000000000000000000" pitchFamily="2" charset="2"/>
              <a:buChar char="v"/>
            </a:pPr>
            <a:r>
              <a:rPr lang="fr-FR" dirty="0" smtClean="0">
                <a:latin typeface="+mj-lt"/>
              </a:rPr>
              <a:t>Identifier</a:t>
            </a:r>
            <a:r>
              <a:rPr lang="fr-FR" dirty="0">
                <a:latin typeface="+mj-lt"/>
              </a:rPr>
              <a:t> les habitudes d’utilisations de nos clients ;</a:t>
            </a:r>
          </a:p>
          <a:p>
            <a:pPr>
              <a:buFont typeface="Wingdings" panose="05000000000000000000" pitchFamily="2" charset="2"/>
              <a:buChar char="v"/>
            </a:pPr>
            <a:r>
              <a:rPr lang="fr-FR" dirty="0">
                <a:latin typeface="+mj-lt"/>
              </a:rPr>
              <a:t>D</a:t>
            </a:r>
            <a:r>
              <a:rPr lang="fr-FR" dirty="0" smtClean="0">
                <a:latin typeface="+mj-lt"/>
              </a:rPr>
              <a:t>éduire</a:t>
            </a:r>
            <a:r>
              <a:rPr lang="fr-FR" dirty="0">
                <a:latin typeface="+mj-lt"/>
              </a:rPr>
              <a:t> parmi les clients actuels, les profils qui pourraient </a:t>
            </a:r>
            <a:r>
              <a:rPr lang="fr-FR" dirty="0" smtClean="0">
                <a:latin typeface="+mj-lt"/>
              </a:rPr>
              <a:t>partir.</a:t>
            </a:r>
            <a:endParaRPr lang="fr-FR" dirty="0">
              <a:latin typeface="+mj-lt"/>
            </a:endParaRPr>
          </a:p>
          <a:p>
            <a:pPr marL="146050" indent="0">
              <a:buNone/>
            </a:pPr>
            <a:endParaRPr dirty="0">
              <a:latin typeface="+mj-lt"/>
            </a:endParaRPr>
          </a:p>
          <a:p>
            <a:pPr marL="0" indent="0">
              <a:spcBef>
                <a:spcPts val="1200"/>
              </a:spcBef>
              <a:spcAft>
                <a:spcPts val="1200"/>
              </a:spcAft>
              <a:buNone/>
            </a:pPr>
            <a:endParaRPr lang="fr-FR" dirty="0" smtClean="0">
              <a:latin typeface="+mj-lt"/>
            </a:endParaRPr>
          </a:p>
          <a:p>
            <a:pPr marL="0" indent="0">
              <a:spcBef>
                <a:spcPts val="1200"/>
              </a:spcBef>
              <a:spcAft>
                <a:spcPts val="1200"/>
              </a:spcAft>
              <a:buNone/>
            </a:pPr>
            <a:endParaRPr dirty="0">
              <a:latin typeface="+mj-l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graphicFrame>
        <p:nvGraphicFramePr>
          <p:cNvPr id="15" name="Graphique 14" descr="56.97% des clients perdus sont des femmes contre 43.03% des hommes.&#10;Moyenne dage des clients perdus est 46 ans." title="Profil des clients perdus de la banque "/>
          <p:cNvGraphicFramePr>
            <a:graphicFrameLocks/>
          </p:cNvGraphicFramePr>
          <p:nvPr>
            <p:extLst>
              <p:ext uri="{D42A27DB-BD31-4B8C-83A1-F6EECF244321}">
                <p14:modId xmlns:p14="http://schemas.microsoft.com/office/powerpoint/2010/main" val="2869600838"/>
              </p:ext>
            </p:extLst>
          </p:nvPr>
        </p:nvGraphicFramePr>
        <p:xfrm>
          <a:off x="5012675" y="1476260"/>
          <a:ext cx="3955055" cy="347031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Graphique 13" descr="52.13%des clients actuels sont des femme contre 47.87% des hommes.&#10;la moyenne d age des clients actuels est 46 ans." title="Profil des clients acturls de la banque "/>
          <p:cNvGraphicFramePr>
            <a:graphicFrameLocks/>
          </p:cNvGraphicFramePr>
          <p:nvPr>
            <p:extLst>
              <p:ext uri="{D42A27DB-BD31-4B8C-83A1-F6EECF244321}">
                <p14:modId xmlns:p14="http://schemas.microsoft.com/office/powerpoint/2010/main" val="4122253241"/>
              </p:ext>
            </p:extLst>
          </p:nvPr>
        </p:nvGraphicFramePr>
        <p:xfrm>
          <a:off x="253388" y="1465243"/>
          <a:ext cx="3999123" cy="3481330"/>
        </p:xfrm>
        <a:graphic>
          <a:graphicData uri="http://schemas.openxmlformats.org/drawingml/2006/chart">
            <c:chart xmlns:c="http://schemas.openxmlformats.org/drawingml/2006/chart" xmlns:r="http://schemas.openxmlformats.org/officeDocument/2006/relationships" r:id="rId4"/>
          </a:graphicData>
        </a:graphic>
      </p:graphicFrame>
      <p:sp>
        <p:nvSpPr>
          <p:cNvPr id="288" name="Google Shape;288;p3"/>
          <p:cNvSpPr txBox="1">
            <a:spLocks noGrp="1"/>
          </p:cNvSpPr>
          <p:nvPr>
            <p:ph type="title"/>
          </p:nvPr>
        </p:nvSpPr>
        <p:spPr>
          <a:xfrm>
            <a:off x="1215666" y="620609"/>
            <a:ext cx="7030500" cy="78955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SzPct val="111111"/>
              <a:buNone/>
            </a:pPr>
            <a:r>
              <a:rPr lang="fr-FR" sz="1800" dirty="0">
                <a:latin typeface="+mj-lt"/>
              </a:rPr>
              <a:t>Répartition des clients par </a:t>
            </a:r>
            <a:r>
              <a:rPr lang="fr-FR" sz="1800" dirty="0" smtClean="0">
                <a:latin typeface="+mj-lt"/>
              </a:rPr>
              <a:t>genre et âge </a:t>
            </a:r>
            <a:r>
              <a:rPr lang="fr-FR" sz="1800" dirty="0">
                <a:latin typeface="+mj-lt"/>
              </a:rPr>
              <a:t/>
            </a:r>
            <a:br>
              <a:rPr lang="fr-FR" sz="1800" dirty="0">
                <a:latin typeface="+mj-lt"/>
              </a:rPr>
            </a:br>
            <a:r>
              <a:rPr lang="fr-FR" sz="1800" b="0" dirty="0">
                <a:latin typeface="+mj-lt"/>
              </a:rPr>
              <a:t>L’analyse des données – Profil client</a:t>
            </a:r>
            <a:r>
              <a:rPr lang="fr-FR" sz="1800" dirty="0">
                <a:latin typeface="+mj-lt"/>
              </a:rPr>
              <a:t/>
            </a:r>
            <a:br>
              <a:rPr lang="fr-FR" sz="1800" dirty="0">
                <a:latin typeface="+mj-lt"/>
              </a:rPr>
            </a:br>
            <a:endParaRPr sz="1800" b="0" dirty="0">
              <a:latin typeface="+mj-l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Graphique 7" descr="La majorité des clients perdus ont un revenu annuel moyen entre €40k et €60k" title="Revenus des clients perdus "/>
          <p:cNvGraphicFramePr>
            <a:graphicFrameLocks/>
          </p:cNvGraphicFramePr>
          <p:nvPr>
            <p:extLst>
              <p:ext uri="{D42A27DB-BD31-4B8C-83A1-F6EECF244321}">
                <p14:modId xmlns:p14="http://schemas.microsoft.com/office/powerpoint/2010/main" val="1360587077"/>
              </p:ext>
            </p:extLst>
          </p:nvPr>
        </p:nvGraphicFramePr>
        <p:xfrm>
          <a:off x="4792337" y="1366092"/>
          <a:ext cx="4120310" cy="367963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Graphique 6" descr="La majorité des clients actuels ont un revenu annuel moyen moins de €40k" title="Revenu des clients actuels "/>
          <p:cNvGraphicFramePr>
            <a:graphicFrameLocks/>
          </p:cNvGraphicFramePr>
          <p:nvPr>
            <p:extLst>
              <p:ext uri="{D42A27DB-BD31-4B8C-83A1-F6EECF244321}">
                <p14:modId xmlns:p14="http://schemas.microsoft.com/office/powerpoint/2010/main" val="4021702250"/>
              </p:ext>
            </p:extLst>
          </p:nvPr>
        </p:nvGraphicFramePr>
        <p:xfrm>
          <a:off x="198304" y="1388125"/>
          <a:ext cx="3888954" cy="3624551"/>
        </p:xfrm>
        <a:graphic>
          <a:graphicData uri="http://schemas.openxmlformats.org/drawingml/2006/chart">
            <c:chart xmlns:c="http://schemas.openxmlformats.org/drawingml/2006/chart" xmlns:r="http://schemas.openxmlformats.org/officeDocument/2006/relationships" r:id="rId3"/>
          </a:graphicData>
        </a:graphic>
      </p:graphicFrame>
      <p:sp>
        <p:nvSpPr>
          <p:cNvPr id="2" name="Titre 1"/>
          <p:cNvSpPr>
            <a:spLocks noGrp="1"/>
          </p:cNvSpPr>
          <p:nvPr>
            <p:ph type="title"/>
          </p:nvPr>
        </p:nvSpPr>
        <p:spPr>
          <a:xfrm>
            <a:off x="1292783" y="741796"/>
            <a:ext cx="6033434" cy="613280"/>
          </a:xfrm>
        </p:spPr>
        <p:txBody>
          <a:bodyPr>
            <a:normAutofit/>
          </a:bodyPr>
          <a:lstStyle/>
          <a:p>
            <a:r>
              <a:rPr lang="fr-FR" sz="1800" dirty="0" smtClean="0">
                <a:latin typeface="+mj-lt"/>
              </a:rPr>
              <a:t>Répartition des clients par catégorie de revenus</a:t>
            </a:r>
            <a:br>
              <a:rPr lang="fr-FR" sz="1800" dirty="0" smtClean="0">
                <a:latin typeface="+mj-lt"/>
              </a:rPr>
            </a:br>
            <a:r>
              <a:rPr lang="fr-FR" sz="1800" b="0" dirty="0">
                <a:latin typeface="+mj-lt"/>
              </a:rPr>
              <a:t>L’analyse des données – Profil client</a:t>
            </a:r>
            <a:r>
              <a:rPr lang="fr-FR" sz="1800" dirty="0" smtClean="0">
                <a:latin typeface="+mj-lt"/>
              </a:rPr>
              <a:t> </a:t>
            </a:r>
            <a:endParaRPr lang="fr-FR" sz="1800" dirty="0">
              <a:latin typeface="+mj-lt"/>
            </a:endParaRPr>
          </a:p>
        </p:txBody>
      </p:sp>
    </p:spTree>
    <p:extLst>
      <p:ext uri="{BB962C8B-B14F-4D97-AF65-F5344CB8AC3E}">
        <p14:creationId xmlns:p14="http://schemas.microsoft.com/office/powerpoint/2010/main" val="9243667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rot="16200000">
            <a:off x="3720168" y="3304879"/>
            <a:ext cx="2026516" cy="261610"/>
          </a:xfrm>
          <a:prstGeom prst="rect">
            <a:avLst/>
          </a:prstGeom>
        </p:spPr>
        <p:txBody>
          <a:bodyPr wrap="none">
            <a:spAutoFit/>
          </a:bodyPr>
          <a:lstStyle/>
          <a:p>
            <a:pPr algn="ctr"/>
            <a:r>
              <a:rPr lang="fr-FR" sz="1100" b="1" dirty="0" smtClean="0"/>
              <a:t>Nb </a:t>
            </a:r>
            <a:r>
              <a:rPr lang="fr-FR" sz="1100" b="1" dirty="0"/>
              <a:t>de personnes à charge  </a:t>
            </a:r>
          </a:p>
        </p:txBody>
      </p:sp>
      <p:graphicFrame>
        <p:nvGraphicFramePr>
          <p:cNvPr id="5" name="Graphique 4" descr="La majorité des clients actuels ont en moyene 3 personnes à charge " title="Nb de personnes à charge pour les clients actuels "/>
          <p:cNvGraphicFramePr>
            <a:graphicFrameLocks/>
          </p:cNvGraphicFramePr>
          <p:nvPr>
            <p:extLst>
              <p:ext uri="{D42A27DB-BD31-4B8C-83A1-F6EECF244321}">
                <p14:modId xmlns:p14="http://schemas.microsoft.com/office/powerpoint/2010/main" val="4146676082"/>
              </p:ext>
            </p:extLst>
          </p:nvPr>
        </p:nvGraphicFramePr>
        <p:xfrm>
          <a:off x="4726236" y="1496458"/>
          <a:ext cx="4120307" cy="3384151"/>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p:cNvSpPr/>
          <p:nvPr/>
        </p:nvSpPr>
        <p:spPr>
          <a:xfrm>
            <a:off x="1456200" y="4466999"/>
            <a:ext cx="1167307" cy="276999"/>
          </a:xfrm>
          <a:prstGeom prst="rect">
            <a:avLst/>
          </a:prstGeom>
        </p:spPr>
        <p:txBody>
          <a:bodyPr wrap="none">
            <a:spAutoFit/>
          </a:bodyPr>
          <a:lstStyle/>
          <a:p>
            <a:r>
              <a:rPr lang="fr-FR" sz="1200" b="1" dirty="0" smtClean="0"/>
              <a:t>Statut </a:t>
            </a:r>
            <a:r>
              <a:rPr lang="fr-FR" sz="1200" b="1" dirty="0"/>
              <a:t>marital</a:t>
            </a:r>
          </a:p>
        </p:txBody>
      </p:sp>
      <p:graphicFrame>
        <p:nvGraphicFramePr>
          <p:cNvPr id="4" name="Graphique 3" descr="La majorité des clients actuels sont célibataire" title="Statut marital des clients actuels "/>
          <p:cNvGraphicFramePr>
            <a:graphicFrameLocks/>
          </p:cNvGraphicFramePr>
          <p:nvPr>
            <p:extLst>
              <p:ext uri="{D42A27DB-BD31-4B8C-83A1-F6EECF244321}">
                <p14:modId xmlns:p14="http://schemas.microsoft.com/office/powerpoint/2010/main" val="1144775407"/>
              </p:ext>
            </p:extLst>
          </p:nvPr>
        </p:nvGraphicFramePr>
        <p:xfrm>
          <a:off x="148096" y="2225407"/>
          <a:ext cx="3751875" cy="2918093"/>
        </p:xfrm>
        <a:graphic>
          <a:graphicData uri="http://schemas.openxmlformats.org/drawingml/2006/chart">
            <c:chart xmlns:c="http://schemas.openxmlformats.org/drawingml/2006/chart" xmlns:r="http://schemas.openxmlformats.org/officeDocument/2006/relationships" r:id="rId3"/>
          </a:graphicData>
        </a:graphic>
      </p:graphicFrame>
      <p:sp>
        <p:nvSpPr>
          <p:cNvPr id="2" name="Titre 1"/>
          <p:cNvSpPr>
            <a:spLocks noGrp="1"/>
          </p:cNvSpPr>
          <p:nvPr>
            <p:ph type="title"/>
          </p:nvPr>
        </p:nvSpPr>
        <p:spPr>
          <a:xfrm>
            <a:off x="332987" y="1562875"/>
            <a:ext cx="3555968" cy="515507"/>
          </a:xfrm>
        </p:spPr>
        <p:txBody>
          <a:bodyPr>
            <a:noAutofit/>
          </a:bodyPr>
          <a:lstStyle/>
          <a:p>
            <a:pPr algn="ctr"/>
            <a:r>
              <a:rPr lang="fr-FR" sz="1400" dirty="0">
                <a:latin typeface="+mj-lt"/>
              </a:rPr>
              <a:t>Répartition des </a:t>
            </a:r>
            <a:r>
              <a:rPr lang="fr-FR" sz="1400" dirty="0" smtClean="0">
                <a:latin typeface="+mj-lt"/>
              </a:rPr>
              <a:t>clients </a:t>
            </a:r>
            <a:r>
              <a:rPr lang="fr-FR" sz="1400" dirty="0" smtClean="0">
                <a:solidFill>
                  <a:srgbClr val="FF0000"/>
                </a:solidFill>
                <a:latin typeface="+mj-lt"/>
              </a:rPr>
              <a:t>actuels</a:t>
            </a:r>
            <a:r>
              <a:rPr lang="fr-FR" sz="1400" dirty="0" smtClean="0">
                <a:latin typeface="+mj-lt"/>
              </a:rPr>
              <a:t> </a:t>
            </a:r>
            <a:r>
              <a:rPr lang="fr-FR" sz="1400" dirty="0">
                <a:latin typeface="+mj-lt"/>
              </a:rPr>
              <a:t>par </a:t>
            </a:r>
            <a:r>
              <a:rPr lang="fr-FR" sz="1400" dirty="0" smtClean="0">
                <a:latin typeface="+mj-lt"/>
              </a:rPr>
              <a:t>statut marital</a:t>
            </a:r>
            <a:endParaRPr lang="fr-FR" sz="1400" dirty="0">
              <a:latin typeface="+mj-lt"/>
            </a:endParaRPr>
          </a:p>
        </p:txBody>
      </p:sp>
      <p:sp>
        <p:nvSpPr>
          <p:cNvPr id="6" name="Titre 1"/>
          <p:cNvSpPr txBox="1">
            <a:spLocks/>
          </p:cNvSpPr>
          <p:nvPr/>
        </p:nvSpPr>
        <p:spPr>
          <a:xfrm>
            <a:off x="1252279" y="750975"/>
            <a:ext cx="7280176" cy="745484"/>
          </a:xfrm>
          <a:prstGeom prst="rect">
            <a:avLst/>
          </a:prstGeom>
          <a:noFill/>
          <a:ln>
            <a:noFill/>
          </a:ln>
        </p:spPr>
        <p:txBody>
          <a:bodyPr spcFirstLastPara="1" wrap="square" lIns="91425" tIns="91425" rIns="91425" bIns="91425" anchor="t" anchorCtr="0">
            <a:normAutofit fontScale="925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r>
              <a:rPr lang="fr-FR" sz="1600" dirty="0" smtClean="0"/>
              <a:t>Répartition des clients </a:t>
            </a:r>
            <a:r>
              <a:rPr lang="fr-FR" sz="1600" dirty="0" smtClean="0">
                <a:solidFill>
                  <a:srgbClr val="FF0000"/>
                </a:solidFill>
              </a:rPr>
              <a:t>actuels</a:t>
            </a:r>
            <a:r>
              <a:rPr lang="fr-FR" sz="1600" dirty="0" smtClean="0"/>
              <a:t> par statut marital et nb de personnes à charge </a:t>
            </a:r>
            <a:br>
              <a:rPr lang="fr-FR" sz="1600" dirty="0" smtClean="0"/>
            </a:br>
            <a:r>
              <a:rPr lang="fr-FR" sz="1600" b="0" dirty="0" smtClean="0"/>
              <a:t>L’analyse des données – Profil client</a:t>
            </a:r>
            <a:r>
              <a:rPr lang="fr-FR" sz="1600" dirty="0" smtClean="0"/>
              <a:t> </a:t>
            </a:r>
            <a:endParaRPr lang="fr-FR" sz="1600" dirty="0"/>
          </a:p>
        </p:txBody>
      </p:sp>
    </p:spTree>
    <p:extLst>
      <p:ext uri="{BB962C8B-B14F-4D97-AF65-F5344CB8AC3E}">
        <p14:creationId xmlns:p14="http://schemas.microsoft.com/office/powerpoint/2010/main" val="24714913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Graphique 4" descr="La majorité des clients perdus ont en moyenne 3 personnes à charge " title="Nb de personnes à charge chez les clients perdus "/>
          <p:cNvGraphicFramePr>
            <a:graphicFrameLocks/>
          </p:cNvGraphicFramePr>
          <p:nvPr>
            <p:extLst>
              <p:ext uri="{D42A27DB-BD31-4B8C-83A1-F6EECF244321}">
                <p14:modId xmlns:p14="http://schemas.microsoft.com/office/powerpoint/2010/main" val="854295189"/>
              </p:ext>
            </p:extLst>
          </p:nvPr>
        </p:nvGraphicFramePr>
        <p:xfrm>
          <a:off x="4957590" y="1562874"/>
          <a:ext cx="3966074" cy="325080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Graphique 3" descr="La majorité des clients perdus sont mariés" title="Statut marital des clients perdus "/>
          <p:cNvGraphicFramePr>
            <a:graphicFrameLocks/>
          </p:cNvGraphicFramePr>
          <p:nvPr>
            <p:extLst>
              <p:ext uri="{D42A27DB-BD31-4B8C-83A1-F6EECF244321}">
                <p14:modId xmlns:p14="http://schemas.microsoft.com/office/powerpoint/2010/main" val="2622270459"/>
              </p:ext>
            </p:extLst>
          </p:nvPr>
        </p:nvGraphicFramePr>
        <p:xfrm>
          <a:off x="374573" y="2170322"/>
          <a:ext cx="4054208" cy="2838909"/>
        </p:xfrm>
        <a:graphic>
          <a:graphicData uri="http://schemas.openxmlformats.org/drawingml/2006/chart">
            <c:chart xmlns:c="http://schemas.openxmlformats.org/drawingml/2006/chart" xmlns:r="http://schemas.openxmlformats.org/officeDocument/2006/relationships" r:id="rId3"/>
          </a:graphicData>
        </a:graphic>
      </p:graphicFrame>
      <p:sp>
        <p:nvSpPr>
          <p:cNvPr id="6" name="Titre 1"/>
          <p:cNvSpPr txBox="1">
            <a:spLocks/>
          </p:cNvSpPr>
          <p:nvPr/>
        </p:nvSpPr>
        <p:spPr>
          <a:xfrm>
            <a:off x="542307" y="1562874"/>
            <a:ext cx="3555968" cy="5155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pPr algn="ctr"/>
            <a:r>
              <a:rPr lang="fr-FR" sz="1400" dirty="0" smtClean="0"/>
              <a:t>Répartition des clients </a:t>
            </a:r>
            <a:r>
              <a:rPr lang="fr-FR" sz="1400" dirty="0" smtClean="0">
                <a:solidFill>
                  <a:srgbClr val="FF0000"/>
                </a:solidFill>
              </a:rPr>
              <a:t>perdus</a:t>
            </a:r>
            <a:r>
              <a:rPr lang="fr-FR" sz="1400" dirty="0" smtClean="0"/>
              <a:t> par statut marital</a:t>
            </a:r>
            <a:endParaRPr lang="fr-FR" sz="1400" dirty="0"/>
          </a:p>
        </p:txBody>
      </p:sp>
      <p:sp>
        <p:nvSpPr>
          <p:cNvPr id="2" name="Titre 1"/>
          <p:cNvSpPr>
            <a:spLocks noGrp="1"/>
          </p:cNvSpPr>
          <p:nvPr>
            <p:ph type="title"/>
          </p:nvPr>
        </p:nvSpPr>
        <p:spPr>
          <a:xfrm>
            <a:off x="1303800" y="598575"/>
            <a:ext cx="7030500" cy="899719"/>
          </a:xfrm>
        </p:spPr>
        <p:txBody>
          <a:bodyPr>
            <a:noAutofit/>
          </a:bodyPr>
          <a:lstStyle/>
          <a:p>
            <a:r>
              <a:rPr lang="fr-FR" sz="1500" dirty="0" smtClean="0">
                <a:latin typeface="+mj-lt"/>
              </a:rPr>
              <a:t>Répartition des clients </a:t>
            </a:r>
            <a:r>
              <a:rPr lang="fr-FR" sz="1500" dirty="0" smtClean="0">
                <a:solidFill>
                  <a:srgbClr val="FF0000"/>
                </a:solidFill>
                <a:latin typeface="+mj-lt"/>
              </a:rPr>
              <a:t>perdus</a:t>
            </a:r>
            <a:r>
              <a:rPr lang="fr-FR" sz="1500" dirty="0" smtClean="0">
                <a:latin typeface="+mj-lt"/>
              </a:rPr>
              <a:t> par statut marital et nb de personnes à charge </a:t>
            </a:r>
            <a:br>
              <a:rPr lang="fr-FR" sz="1500" dirty="0" smtClean="0">
                <a:latin typeface="+mj-lt"/>
              </a:rPr>
            </a:br>
            <a:r>
              <a:rPr lang="fr-FR" sz="1500" b="0" dirty="0" smtClean="0">
                <a:latin typeface="+mj-lt"/>
              </a:rPr>
              <a:t>L’analyse des données – Profil client</a:t>
            </a:r>
            <a:r>
              <a:rPr lang="fr-FR" sz="1500" dirty="0" smtClean="0">
                <a:latin typeface="+mj-lt"/>
              </a:rPr>
              <a:t> </a:t>
            </a:r>
            <a:endParaRPr lang="fr-FR" sz="1500" dirty="0">
              <a:latin typeface="+mj-lt"/>
            </a:endParaRPr>
          </a:p>
        </p:txBody>
      </p:sp>
    </p:spTree>
    <p:extLst>
      <p:ext uri="{BB962C8B-B14F-4D97-AF65-F5344CB8AC3E}">
        <p14:creationId xmlns:p14="http://schemas.microsoft.com/office/powerpoint/2010/main" val="21218521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aphique 3" descr="La majorité des cients actuels:&#10;&#10;Font en moyenne 2 interactions par mois &#10;Sont inactifs en moyenne pendant 2 mois &#10;Font en moyenne 69 transactions&#10;&#10;La majorité des cients perdus:&#10;&#10;Font en moyenne 3 interactions par mois &#10;Sont inactifs en moyenne pendant 3 mois &#10;Font en moyenne 45 transactions" title="Comparaison entre la moyenne de nb d'interactions/mois inactif/transactions chez les clients actuels et perdus"/>
          <p:cNvGraphicFramePr>
            <a:graphicFrameLocks/>
          </p:cNvGraphicFramePr>
          <p:nvPr>
            <p:extLst>
              <p:ext uri="{D42A27DB-BD31-4B8C-83A1-F6EECF244321}">
                <p14:modId xmlns:p14="http://schemas.microsoft.com/office/powerpoint/2010/main" val="2701410491"/>
              </p:ext>
            </p:extLst>
          </p:nvPr>
        </p:nvGraphicFramePr>
        <p:xfrm>
          <a:off x="1294482" y="1972019"/>
          <a:ext cx="7017744" cy="3040656"/>
        </p:xfrm>
        <a:graphic>
          <a:graphicData uri="http://schemas.openxmlformats.org/drawingml/2006/chart">
            <c:chart xmlns:c="http://schemas.openxmlformats.org/drawingml/2006/chart" xmlns:r="http://schemas.openxmlformats.org/officeDocument/2006/relationships" r:id="rId2"/>
          </a:graphicData>
        </a:graphic>
      </p:graphicFrame>
      <p:sp>
        <p:nvSpPr>
          <p:cNvPr id="5" name="Titre 1"/>
          <p:cNvSpPr txBox="1">
            <a:spLocks/>
          </p:cNvSpPr>
          <p:nvPr/>
        </p:nvSpPr>
        <p:spPr>
          <a:xfrm>
            <a:off x="1685581" y="1334869"/>
            <a:ext cx="6235547" cy="6371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pPr algn="ctr"/>
            <a:r>
              <a:rPr lang="fr-FR" sz="1400" dirty="0" smtClean="0">
                <a:solidFill>
                  <a:srgbClr val="0070C0"/>
                </a:solidFill>
              </a:rPr>
              <a:t>Comparaison entre la moyenne de nb d'interactions/mois inactif/transactions chez les clients actuels et les clients perdus  </a:t>
            </a:r>
            <a:endParaRPr lang="fr-FR" sz="1400" dirty="0">
              <a:solidFill>
                <a:srgbClr val="0070C0"/>
              </a:solidFill>
            </a:endParaRPr>
          </a:p>
        </p:txBody>
      </p:sp>
      <p:sp>
        <p:nvSpPr>
          <p:cNvPr id="2" name="Titre 1"/>
          <p:cNvSpPr>
            <a:spLocks noGrp="1"/>
          </p:cNvSpPr>
          <p:nvPr>
            <p:ph type="title"/>
          </p:nvPr>
        </p:nvSpPr>
        <p:spPr>
          <a:xfrm>
            <a:off x="1288104" y="697726"/>
            <a:ext cx="7030500" cy="437011"/>
          </a:xfrm>
        </p:spPr>
        <p:txBody>
          <a:bodyPr>
            <a:normAutofit/>
          </a:bodyPr>
          <a:lstStyle/>
          <a:p>
            <a:r>
              <a:rPr lang="fr-FR" sz="1600" dirty="0">
                <a:latin typeface="+mj-lt"/>
              </a:rPr>
              <a:t>L’analyse des données – </a:t>
            </a:r>
            <a:r>
              <a:rPr lang="fr-FR" sz="1600" dirty="0" smtClean="0">
                <a:latin typeface="+mj-lt"/>
              </a:rPr>
              <a:t>Habitude d’utilisation des clients</a:t>
            </a:r>
            <a:endParaRPr lang="fr-FR" sz="1600" dirty="0">
              <a:latin typeface="+mj-lt"/>
            </a:endParaRPr>
          </a:p>
        </p:txBody>
      </p:sp>
    </p:spTree>
    <p:extLst>
      <p:ext uri="{BB962C8B-B14F-4D97-AF65-F5344CB8AC3E}">
        <p14:creationId xmlns:p14="http://schemas.microsoft.com/office/powerpoint/2010/main" val="2348717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Graphique 5" descr="La majorité des clients actuels ont la carte Blue avec une moyene de 0.31 d'utilisation &#10;" title="Analyse de l'utilisation moyenne de carte chez les clients actuels par type de carte "/>
          <p:cNvGraphicFramePr>
            <a:graphicFrameLocks/>
          </p:cNvGraphicFramePr>
          <p:nvPr>
            <p:extLst>
              <p:ext uri="{D42A27DB-BD31-4B8C-83A1-F6EECF244321}">
                <p14:modId xmlns:p14="http://schemas.microsoft.com/office/powerpoint/2010/main" val="4078500197"/>
              </p:ext>
            </p:extLst>
          </p:nvPr>
        </p:nvGraphicFramePr>
        <p:xfrm>
          <a:off x="848298" y="1518951"/>
          <a:ext cx="7612656" cy="3624549"/>
        </p:xfrm>
        <a:graphic>
          <a:graphicData uri="http://schemas.openxmlformats.org/drawingml/2006/chart">
            <c:chart xmlns:c="http://schemas.openxmlformats.org/drawingml/2006/chart" xmlns:r="http://schemas.openxmlformats.org/officeDocument/2006/relationships" r:id="rId2"/>
          </a:graphicData>
        </a:graphic>
      </p:graphicFrame>
      <p:sp>
        <p:nvSpPr>
          <p:cNvPr id="10" name="Rectangle 9"/>
          <p:cNvSpPr/>
          <p:nvPr/>
        </p:nvSpPr>
        <p:spPr>
          <a:xfrm>
            <a:off x="848298" y="1443919"/>
            <a:ext cx="7711807" cy="323165"/>
          </a:xfrm>
          <a:prstGeom prst="rect">
            <a:avLst/>
          </a:prstGeom>
        </p:spPr>
        <p:txBody>
          <a:bodyPr wrap="square">
            <a:spAutoFit/>
          </a:bodyPr>
          <a:lstStyle/>
          <a:p>
            <a:pPr algn="ctr">
              <a:defRPr sz="1800" b="1" i="0" u="none" strike="noStrike" kern="1200" baseline="0">
                <a:solidFill>
                  <a:srgbClr val="0070C0"/>
                </a:solidFill>
                <a:latin typeface="+mn-lt"/>
                <a:ea typeface="+mn-ea"/>
                <a:cs typeface="+mn-cs"/>
              </a:defRPr>
            </a:pPr>
            <a:r>
              <a:rPr lang="fr-FR" sz="1500" b="1" kern="1200" dirty="0">
                <a:solidFill>
                  <a:srgbClr val="0070C0"/>
                </a:solidFill>
                <a:latin typeface="Maven Pro" panose="020B0604020202020204" charset="0"/>
              </a:rPr>
              <a:t>Analyse de l'utilisation moyenne de </a:t>
            </a:r>
            <a:r>
              <a:rPr lang="fr-FR" sz="1500" b="1" kern="1200" dirty="0" smtClean="0">
                <a:solidFill>
                  <a:srgbClr val="0070C0"/>
                </a:solidFill>
                <a:latin typeface="Maven Pro" panose="020B0604020202020204" charset="0"/>
              </a:rPr>
              <a:t>carte </a:t>
            </a:r>
            <a:r>
              <a:rPr lang="fr-FR" sz="1500" b="1" kern="1200" dirty="0">
                <a:solidFill>
                  <a:srgbClr val="0070C0"/>
                </a:solidFill>
                <a:latin typeface="Maven Pro" panose="020B0604020202020204" charset="0"/>
              </a:rPr>
              <a:t>chez les </a:t>
            </a:r>
            <a:r>
              <a:rPr lang="fr-FR" sz="1500" b="1" kern="1200" dirty="0">
                <a:solidFill>
                  <a:srgbClr val="FF0000"/>
                </a:solidFill>
                <a:latin typeface="Maven Pro" panose="020B0604020202020204" charset="0"/>
              </a:rPr>
              <a:t>clients </a:t>
            </a:r>
            <a:r>
              <a:rPr lang="fr-FR" sz="1500" b="1" kern="1200" dirty="0" smtClean="0">
                <a:solidFill>
                  <a:srgbClr val="FF0000"/>
                </a:solidFill>
                <a:latin typeface="Maven Pro" panose="020B0604020202020204" charset="0"/>
              </a:rPr>
              <a:t>actuels </a:t>
            </a:r>
            <a:r>
              <a:rPr lang="fr-FR" sz="1500" b="1" kern="1200" dirty="0" smtClean="0">
                <a:solidFill>
                  <a:srgbClr val="0070C0"/>
                </a:solidFill>
                <a:latin typeface="Maven Pro" panose="020B0604020202020204" charset="0"/>
              </a:rPr>
              <a:t>par </a:t>
            </a:r>
            <a:r>
              <a:rPr lang="fr-FR" sz="1500" b="1" kern="1200" dirty="0">
                <a:solidFill>
                  <a:srgbClr val="0070C0"/>
                </a:solidFill>
                <a:latin typeface="Maven Pro" panose="020B0604020202020204" charset="0"/>
              </a:rPr>
              <a:t>type de carte </a:t>
            </a:r>
          </a:p>
        </p:txBody>
      </p:sp>
      <p:sp>
        <p:nvSpPr>
          <p:cNvPr id="7" name="Titre 6"/>
          <p:cNvSpPr>
            <a:spLocks noGrp="1"/>
          </p:cNvSpPr>
          <p:nvPr>
            <p:ph type="title"/>
          </p:nvPr>
        </p:nvSpPr>
        <p:spPr>
          <a:xfrm>
            <a:off x="1303800" y="598575"/>
            <a:ext cx="7030500" cy="658725"/>
          </a:xfrm>
        </p:spPr>
        <p:txBody>
          <a:bodyPr>
            <a:noAutofit/>
          </a:bodyPr>
          <a:lstStyle/>
          <a:p>
            <a:r>
              <a:rPr lang="fr-FR" sz="2000" dirty="0">
                <a:latin typeface="+mj-lt"/>
              </a:rPr>
              <a:t>L’analyse des données </a:t>
            </a:r>
            <a:r>
              <a:rPr lang="fr-FR" sz="2000" dirty="0" smtClean="0">
                <a:latin typeface="+mj-lt"/>
              </a:rPr>
              <a:t>–habitude </a:t>
            </a:r>
            <a:r>
              <a:rPr lang="fr-FR" sz="2000" dirty="0">
                <a:latin typeface="+mj-lt"/>
              </a:rPr>
              <a:t>d’utilisation des </a:t>
            </a:r>
            <a:r>
              <a:rPr lang="fr-FR" sz="2000" dirty="0" smtClean="0">
                <a:latin typeface="+mj-lt"/>
              </a:rPr>
              <a:t>clients</a:t>
            </a:r>
            <a:endParaRPr lang="fr-FR" sz="2000" dirty="0">
              <a:latin typeface="+mj-lt"/>
            </a:endParaRPr>
          </a:p>
        </p:txBody>
      </p:sp>
    </p:spTree>
    <p:extLst>
      <p:ext uri="{BB962C8B-B14F-4D97-AF65-F5344CB8AC3E}">
        <p14:creationId xmlns:p14="http://schemas.microsoft.com/office/powerpoint/2010/main" val="27131516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raphique 3" descr="La majorité des clients perdus ont la carte Blue avec une moyene de 0.17 d'utilisation " title="Analyse de l'utilisation moyenne de carte chez les clients perdus par type de carte "/>
          <p:cNvGraphicFramePr>
            <a:graphicFrameLocks/>
          </p:cNvGraphicFramePr>
          <p:nvPr>
            <p:extLst>
              <p:ext uri="{D42A27DB-BD31-4B8C-83A1-F6EECF244321}">
                <p14:modId xmlns:p14="http://schemas.microsoft.com/office/powerpoint/2010/main" val="2277504906"/>
              </p:ext>
            </p:extLst>
          </p:nvPr>
        </p:nvGraphicFramePr>
        <p:xfrm>
          <a:off x="815247" y="1255923"/>
          <a:ext cx="7821977" cy="3692773"/>
        </p:xfrm>
        <a:graphic>
          <a:graphicData uri="http://schemas.openxmlformats.org/drawingml/2006/chart">
            <c:chart xmlns:c="http://schemas.openxmlformats.org/drawingml/2006/chart" xmlns:r="http://schemas.openxmlformats.org/officeDocument/2006/relationships" r:id="rId2"/>
          </a:graphicData>
        </a:graphic>
      </p:graphicFrame>
      <p:sp>
        <p:nvSpPr>
          <p:cNvPr id="2" name="Titre 1"/>
          <p:cNvSpPr>
            <a:spLocks noGrp="1"/>
          </p:cNvSpPr>
          <p:nvPr>
            <p:ph type="title"/>
          </p:nvPr>
        </p:nvSpPr>
        <p:spPr>
          <a:xfrm>
            <a:off x="1275225" y="727162"/>
            <a:ext cx="7030500" cy="558713"/>
          </a:xfrm>
        </p:spPr>
        <p:txBody>
          <a:bodyPr>
            <a:noAutofit/>
          </a:bodyPr>
          <a:lstStyle/>
          <a:p>
            <a:r>
              <a:rPr lang="fr-FR" sz="1800" dirty="0">
                <a:latin typeface="+mj-lt"/>
              </a:rPr>
              <a:t>L’analyse des données – Habitude d’utilisation des clients</a:t>
            </a:r>
            <a:br>
              <a:rPr lang="fr-FR" sz="1800" dirty="0">
                <a:latin typeface="+mj-lt"/>
              </a:rPr>
            </a:br>
            <a:endParaRPr lang="fr-FR" sz="1800" dirty="0">
              <a:latin typeface="+mj-lt"/>
            </a:endParaRPr>
          </a:p>
        </p:txBody>
      </p:sp>
    </p:spTree>
    <p:extLst>
      <p:ext uri="{BB962C8B-B14F-4D97-AF65-F5344CB8AC3E}">
        <p14:creationId xmlns:p14="http://schemas.microsoft.com/office/powerpoint/2010/main" val="3929915081"/>
      </p:ext>
    </p:extLst>
  </p:cSld>
  <p:clrMapOvr>
    <a:masterClrMapping/>
  </p:clrMapOvr>
  <p:timing>
    <p:tnLst>
      <p:par>
        <p:cTn id="1" dur="indefinite" restart="never" nodeType="tmRoot"/>
      </p:par>
    </p:tnLst>
  </p:timing>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598</TotalTime>
  <Words>641</Words>
  <Application>Microsoft Office PowerPoint</Application>
  <PresentationFormat>Affichage à l'écran (16:9)</PresentationFormat>
  <Paragraphs>93</Paragraphs>
  <Slides>14</Slides>
  <Notes>7</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14</vt:i4>
      </vt:variant>
    </vt:vector>
  </HeadingPairs>
  <TitlesOfParts>
    <vt:vector size="20" baseType="lpstr">
      <vt:lpstr>Arial</vt:lpstr>
      <vt:lpstr>Nunito</vt:lpstr>
      <vt:lpstr>Maven Pro</vt:lpstr>
      <vt:lpstr>Titillium Web</vt:lpstr>
      <vt:lpstr>Wingdings</vt:lpstr>
      <vt:lpstr>Momentum</vt:lpstr>
      <vt:lpstr>RAPPORT D'ANALYSE DES DONNEES DE PRIMERO BANK</vt:lpstr>
      <vt:lpstr>Notre compréhension de vos enjeux</vt:lpstr>
      <vt:lpstr>Répartition des clients par genre et âge  L’analyse des données – Profil client </vt:lpstr>
      <vt:lpstr>Répartition des clients par catégorie de revenus L’analyse des données – Profil client </vt:lpstr>
      <vt:lpstr>Répartition des clients actuels par statut marital</vt:lpstr>
      <vt:lpstr>Répartition des clients perdus par statut marital et nb de personnes à charge  L’analyse des données – Profil client </vt:lpstr>
      <vt:lpstr>L’analyse des données – Habitude d’utilisation des clients</vt:lpstr>
      <vt:lpstr>L’analyse des données –habitude d’utilisation des clients</vt:lpstr>
      <vt:lpstr>L’analyse des données – Habitude d’utilisation des clients </vt:lpstr>
      <vt:lpstr>Crédit renouvelé chez les clients actuels et perdus L’analyse des données – habitude d’utilisation</vt:lpstr>
      <vt:lpstr>Calcul des clients à risques L’analyse des données </vt:lpstr>
      <vt:lpstr>Bilan et recommandations</vt:lpstr>
      <vt:lpstr>Plan d'action pour rétention des clients</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JeYjEy</dc:creator>
  <cp:lastModifiedBy>salam</cp:lastModifiedBy>
  <cp:revision>38</cp:revision>
  <dcterms:modified xsi:type="dcterms:W3CDTF">2025-08-28T13:37:29Z</dcterms:modified>
</cp:coreProperties>
</file>